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2"/>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941D-A01D-25B2-3666-5DA0EE993B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7D9A1CB-0C27-FC9E-16FC-F6C09332A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B84B613-F610-2F4C-0330-79720D55E7D6}"/>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5" name="Footer Placeholder 4">
            <a:extLst>
              <a:ext uri="{FF2B5EF4-FFF2-40B4-BE49-F238E27FC236}">
                <a16:creationId xmlns:a16="http://schemas.microsoft.com/office/drawing/2014/main" id="{255FCED0-572D-FF85-AAE2-E69288EB6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618FE-41D9-991D-7A90-1DBB0CDA0376}"/>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335558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457F-0FE6-9570-E2D1-07C3DEBA97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481EC4-8BF2-D9E0-1DB3-99AC0DD858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BD39FF-0475-31CC-5176-F6823736C334}"/>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5" name="Footer Placeholder 4">
            <a:extLst>
              <a:ext uri="{FF2B5EF4-FFF2-40B4-BE49-F238E27FC236}">
                <a16:creationId xmlns:a16="http://schemas.microsoft.com/office/drawing/2014/main" id="{D4CD22EC-91B5-1F02-FB3E-6D87DA37F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DE158-0E93-90CB-0E97-AA967763A3CF}"/>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184653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1391FB-A894-1774-2057-4B9C4F4956F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A118FB-B6B0-BD18-91F5-4A18519BB4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CBAC89-CB34-999E-D787-35FBDB1CC7A5}"/>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5" name="Footer Placeholder 4">
            <a:extLst>
              <a:ext uri="{FF2B5EF4-FFF2-40B4-BE49-F238E27FC236}">
                <a16:creationId xmlns:a16="http://schemas.microsoft.com/office/drawing/2014/main" id="{6069F7BB-0FAD-B939-9169-F09D2515E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19653-D44A-10A0-2B2B-8E9C260D19E5}"/>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53525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D5109-6CAC-55E3-FACE-B2FE2311E0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634A56A-69FA-4C37-C4C0-6F53CE047A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35C5F4-3E00-0FC9-E2D2-A3B3538EFDB2}"/>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5" name="Footer Placeholder 4">
            <a:extLst>
              <a:ext uri="{FF2B5EF4-FFF2-40B4-BE49-F238E27FC236}">
                <a16:creationId xmlns:a16="http://schemas.microsoft.com/office/drawing/2014/main" id="{6FE8CA1A-49B5-B3FC-9E83-36C893647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EA775-4E8E-1D30-16B6-DBA4DA90E008}"/>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97871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CD21-EA32-2BE5-4291-42AF527B47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CA345E-2817-393A-2E0A-A3375852E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F3BC93-CF68-F549-01DF-23ADF5526BAB}"/>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5" name="Footer Placeholder 4">
            <a:extLst>
              <a:ext uri="{FF2B5EF4-FFF2-40B4-BE49-F238E27FC236}">
                <a16:creationId xmlns:a16="http://schemas.microsoft.com/office/drawing/2014/main" id="{FF2CA32D-7CBE-5AEC-6B57-2FDC99794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394B2-C4BF-A3DA-C100-C79751A87F36}"/>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175600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71E6-BA8A-FEBE-15B9-9CE7871572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127188-476C-EC18-5F5D-E50478FEBC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80B3912-6563-1A11-2D09-97E205C937F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15AB635-DF44-7183-E5F9-711A2AEDA41D}"/>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6" name="Footer Placeholder 5">
            <a:extLst>
              <a:ext uri="{FF2B5EF4-FFF2-40B4-BE49-F238E27FC236}">
                <a16:creationId xmlns:a16="http://schemas.microsoft.com/office/drawing/2014/main" id="{E02CDDA0-6EB4-6C41-07B1-B097DD24D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85953-FA2F-9761-518F-EF9E0A9C048D}"/>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385008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A2BE-2FBD-6C23-EAA2-F7215FAF6EC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17ADB2-AF44-9138-6BCD-54FAEAF82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63AC2D-8EAA-F148-FE7A-405F86B7B31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844D23-F680-9515-B305-021B86811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5466CE-2113-1F06-309E-1B776A4909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DCF521A-FF98-7B46-F303-EB75886AC0B9}"/>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8" name="Footer Placeholder 7">
            <a:extLst>
              <a:ext uri="{FF2B5EF4-FFF2-40B4-BE49-F238E27FC236}">
                <a16:creationId xmlns:a16="http://schemas.microsoft.com/office/drawing/2014/main" id="{E2B29315-0539-240C-5C70-25314191E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FFB5D-63B6-0735-E9D2-D3FAB83B5924}"/>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32833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7A47-892A-181B-FE6E-D5B0CF43E19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1D4826-F04F-2272-4A4A-9DC1C88654CF}"/>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4" name="Footer Placeholder 3">
            <a:extLst>
              <a:ext uri="{FF2B5EF4-FFF2-40B4-BE49-F238E27FC236}">
                <a16:creationId xmlns:a16="http://schemas.microsoft.com/office/drawing/2014/main" id="{31232EDB-111B-DC7D-F9CB-CBAB2895A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B77363-48FF-F5A5-7E92-D49855E46A04}"/>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129816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9F10E-D8CE-FF44-A9D7-3B70331188E2}"/>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3" name="Footer Placeholder 2">
            <a:extLst>
              <a:ext uri="{FF2B5EF4-FFF2-40B4-BE49-F238E27FC236}">
                <a16:creationId xmlns:a16="http://schemas.microsoft.com/office/drawing/2014/main" id="{C106DF26-AE08-1D77-427F-274D0E65BB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2548A8-EDE1-E60F-6A22-A9D6DA7AB14B}"/>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190501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43D8-18E0-6D01-D760-87ECDF686A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0951FF1-F7B4-81CA-9530-439722475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0F6E23-9FA3-9CF3-9DE4-29CEC74BD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C97388-3921-FD27-4C78-6588D5AAAB66}"/>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6" name="Footer Placeholder 5">
            <a:extLst>
              <a:ext uri="{FF2B5EF4-FFF2-40B4-BE49-F238E27FC236}">
                <a16:creationId xmlns:a16="http://schemas.microsoft.com/office/drawing/2014/main" id="{43A24252-597B-5935-B1B3-2D1495B1D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EAEC2-B3FB-D13C-FAC8-DBDC0148797C}"/>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85576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EEA-1148-8098-51BE-4F03EEA41F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C75FB76-5E2D-70D6-857D-15529D3ADE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B407F-3938-A12F-251E-816473B5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80543D-6DBC-592E-5A7A-62D9811FC75B}"/>
              </a:ext>
            </a:extLst>
          </p:cNvPr>
          <p:cNvSpPr>
            <a:spLocks noGrp="1"/>
          </p:cNvSpPr>
          <p:nvPr>
            <p:ph type="dt" sz="half" idx="10"/>
          </p:nvPr>
        </p:nvSpPr>
        <p:spPr/>
        <p:txBody>
          <a:bodyPr/>
          <a:lstStyle/>
          <a:p>
            <a:fld id="{64F45154-351E-D649-8EE3-32274593081C}" type="datetimeFigureOut">
              <a:rPr lang="en-US" smtClean="0"/>
              <a:t>9/8/24</a:t>
            </a:fld>
            <a:endParaRPr lang="en-US"/>
          </a:p>
        </p:txBody>
      </p:sp>
      <p:sp>
        <p:nvSpPr>
          <p:cNvPr id="6" name="Footer Placeholder 5">
            <a:extLst>
              <a:ext uri="{FF2B5EF4-FFF2-40B4-BE49-F238E27FC236}">
                <a16:creationId xmlns:a16="http://schemas.microsoft.com/office/drawing/2014/main" id="{90D2E0C0-2311-5717-BD7A-12AC598B6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6943F-5686-6297-A676-AD6DDD3A928A}"/>
              </a:ext>
            </a:extLst>
          </p:cNvPr>
          <p:cNvSpPr>
            <a:spLocks noGrp="1"/>
          </p:cNvSpPr>
          <p:nvPr>
            <p:ph type="sldNum" sz="quarter" idx="12"/>
          </p:nvPr>
        </p:nvSpPr>
        <p:spPr/>
        <p:txBody>
          <a:bodyPr/>
          <a:lstStyle/>
          <a:p>
            <a:fld id="{993DB2E3-7FF7-9B40-8C1C-D6324F1F885F}" type="slidenum">
              <a:rPr lang="en-US" smtClean="0"/>
              <a:t>‹#›</a:t>
            </a:fld>
            <a:endParaRPr lang="en-US"/>
          </a:p>
        </p:txBody>
      </p:sp>
    </p:spTree>
    <p:extLst>
      <p:ext uri="{BB962C8B-B14F-4D97-AF65-F5344CB8AC3E}">
        <p14:creationId xmlns:p14="http://schemas.microsoft.com/office/powerpoint/2010/main" val="200042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DA8D-043D-4D0E-97B5-AE4803E48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CDFE73-FADF-422B-AC8D-6949668A7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76C636-931D-7B54-A205-9B3EB625B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45154-351E-D649-8EE3-32274593081C}" type="datetimeFigureOut">
              <a:rPr lang="en-US" smtClean="0"/>
              <a:t>9/8/24</a:t>
            </a:fld>
            <a:endParaRPr lang="en-US"/>
          </a:p>
        </p:txBody>
      </p:sp>
      <p:sp>
        <p:nvSpPr>
          <p:cNvPr id="5" name="Footer Placeholder 4">
            <a:extLst>
              <a:ext uri="{FF2B5EF4-FFF2-40B4-BE49-F238E27FC236}">
                <a16:creationId xmlns:a16="http://schemas.microsoft.com/office/drawing/2014/main" id="{FA190CE1-9CC6-F2A5-BD36-997331E84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EDA965-8A7B-406F-D8E4-2B4E69DCD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DB2E3-7FF7-9B40-8C1C-D6324F1F885F}" type="slidenum">
              <a:rPr lang="en-US" smtClean="0"/>
              <a:t>‹#›</a:t>
            </a:fld>
            <a:endParaRPr lang="en-US"/>
          </a:p>
        </p:txBody>
      </p:sp>
    </p:spTree>
    <p:extLst>
      <p:ext uri="{BB962C8B-B14F-4D97-AF65-F5344CB8AC3E}">
        <p14:creationId xmlns:p14="http://schemas.microsoft.com/office/powerpoint/2010/main" val="382381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ids.britannica.com/students/article/William-Shakespeare/277015"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ids.britannica.com/students/article/John-Lyly/315680" TargetMode="External"/><Relationship Id="rId7" Type="http://schemas.openxmlformats.org/officeDocument/2006/relationships/hyperlink" Target="https://kids.britannica.com/students/article/Thomas-Kyd/328683"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kids.britannica.com/students/article/George-Peele/332757" TargetMode="External"/><Relationship Id="rId5" Type="http://schemas.openxmlformats.org/officeDocument/2006/relationships/hyperlink" Target="https://kids.britannica.com/students/article/Thomas-Lodge/315349" TargetMode="External"/><Relationship Id="rId4" Type="http://schemas.openxmlformats.org/officeDocument/2006/relationships/hyperlink" Target="https://kids.britannica.com/students/article/Christopher-Marlowe/27569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art/interlud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merriam-webster.com/dictionary/diversity" TargetMode="External"/><Relationship Id="rId4" Type="http://schemas.openxmlformats.org/officeDocument/2006/relationships/hyperlink" Target="https://www.britannica.com/art/chronicle-pl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ritannica.com/biography/Christopher-Marlow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britannica.com/biography/John-Lyly" TargetMode="External"/><Relationship Id="rId3" Type="http://schemas.openxmlformats.org/officeDocument/2006/relationships/hyperlink" Target="https://www.britannica.com/biography/Robert-Greene" TargetMode="External"/><Relationship Id="rId7" Type="http://schemas.openxmlformats.org/officeDocument/2006/relationships/hyperlink" Target="https://www.britannica.com/biography/Thomas-Kyd"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britannica.com/biography/George-Peele" TargetMode="External"/><Relationship Id="rId5" Type="http://schemas.openxmlformats.org/officeDocument/2006/relationships/hyperlink" Target="https://www.britannica.com/biography/Thomas-Lodge" TargetMode="External"/><Relationship Id="rId10" Type="http://schemas.openxmlformats.org/officeDocument/2006/relationships/hyperlink" Target="https://www.britannica.com/art/blank-verse" TargetMode="External"/><Relationship Id="rId4" Type="http://schemas.openxmlformats.org/officeDocument/2006/relationships/hyperlink" Target="https://www.britannica.com/biography/Thomas-Nashe" TargetMode="External"/><Relationship Id="rId9" Type="http://schemas.openxmlformats.org/officeDocument/2006/relationships/hyperlink" Target="https://www.britannica.com/biography/William-Shakespe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8F579-C42C-B1BA-9D21-BA6C03FC45A7}"/>
              </a:ext>
            </a:extLst>
          </p:cNvPr>
          <p:cNvSpPr>
            <a:spLocks noGrp="1"/>
          </p:cNvSpPr>
          <p:nvPr>
            <p:ph type="title"/>
          </p:nvPr>
        </p:nvSpPr>
        <p:spPr>
          <a:xfrm>
            <a:off x="5297762" y="329184"/>
            <a:ext cx="6251110" cy="1783080"/>
          </a:xfrm>
        </p:spPr>
        <p:txBody>
          <a:bodyPr anchor="b">
            <a:normAutofit/>
          </a:bodyPr>
          <a:lstStyle/>
          <a:p>
            <a:r>
              <a:rPr lang="en-US" sz="5400" b="1">
                <a:latin typeface="Times New Roman" panose="02020603050405020304" pitchFamily="18" charset="0"/>
                <a:cs typeface="Times New Roman" panose="02020603050405020304" pitchFamily="18" charset="0"/>
              </a:rPr>
              <a:t>The University Wits</a:t>
            </a:r>
          </a:p>
        </p:txBody>
      </p:sp>
      <p:pic>
        <p:nvPicPr>
          <p:cNvPr id="5" name="Picture 4" descr="Neat empty education desk">
            <a:extLst>
              <a:ext uri="{FF2B5EF4-FFF2-40B4-BE49-F238E27FC236}">
                <a16:creationId xmlns:a16="http://schemas.microsoft.com/office/drawing/2014/main" id="{191C5321-4C08-DBC7-3839-40CB002AB081}"/>
              </a:ext>
            </a:extLst>
          </p:cNvPr>
          <p:cNvPicPr>
            <a:picLocks noChangeAspect="1"/>
          </p:cNvPicPr>
          <p:nvPr/>
        </p:nvPicPr>
        <p:blipFill rotWithShape="1">
          <a:blip r:embed="rId2"/>
          <a:srcRect l="29761" r="24908" b="-1"/>
          <a:stretch/>
        </p:blipFill>
        <p:spPr>
          <a:xfrm>
            <a:off x="1" y="10"/>
            <a:ext cx="2400299"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86CC81-7398-A809-EB67-848ED9938CFC}"/>
              </a:ext>
            </a:extLst>
          </p:cNvPr>
          <p:cNvSpPr>
            <a:spLocks noGrp="1"/>
          </p:cNvSpPr>
          <p:nvPr>
            <p:ph idx="1"/>
          </p:nvPr>
        </p:nvSpPr>
        <p:spPr>
          <a:xfrm>
            <a:off x="2600325" y="2706624"/>
            <a:ext cx="8948547" cy="3483864"/>
          </a:xfrm>
        </p:spPr>
        <p:txBody>
          <a:bodyPr>
            <a:normAutofit/>
          </a:bodyPr>
          <a:lstStyle/>
          <a:p>
            <a:pPr marL="0" indent="0" algn="just">
              <a:lnSpc>
                <a:spcPct val="150000"/>
              </a:lnSpc>
              <a:buNone/>
            </a:pPr>
            <a:r>
              <a:rPr lang="en-IN" sz="2400" b="0" i="0" u="none" strike="noStrike" dirty="0">
                <a:effectLst/>
                <a:latin typeface="Times New Roman" panose="02020603050405020304" pitchFamily="18" charset="0"/>
                <a:cs typeface="Times New Roman" panose="02020603050405020304" pitchFamily="18" charset="0"/>
              </a:rPr>
              <a:t>The University Wits were an important group of pioneer English dramatists writing during the last 15 years of the 16th century. They transformed the native interlude (a short, simple dramatic entertainment) and chronicle play into a potentially great drama by writing plays of quality and diversity. In doing so they prepared the way for the genius of </a:t>
            </a:r>
            <a:r>
              <a:rPr lang="en-IN" sz="2400" b="0" i="0"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William Shakespeare</a:t>
            </a:r>
            <a:r>
              <a:rPr lang="en-IN" sz="2400" b="0" i="0" strike="noStrike" dirty="0">
                <a:effectLst/>
                <a:latin typeface="Times New Roman" panose="02020603050405020304" pitchFamily="18" charset="0"/>
                <a:cs typeface="Times New Roman" panose="02020603050405020304" pitchFamily="18" charset="0"/>
              </a:rPr>
              <a:t>.</a:t>
            </a:r>
          </a:p>
          <a:p>
            <a:endParaRPr lang="en-US" sz="2200" dirty="0"/>
          </a:p>
        </p:txBody>
      </p:sp>
    </p:spTree>
    <p:extLst>
      <p:ext uri="{BB962C8B-B14F-4D97-AF65-F5344CB8AC3E}">
        <p14:creationId xmlns:p14="http://schemas.microsoft.com/office/powerpoint/2010/main" val="312522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DF28A-E6C3-86B6-548E-0AD60BA39F0C}"/>
              </a:ext>
            </a:extLst>
          </p:cNvPr>
          <p:cNvSpPr>
            <a:spLocks noGrp="1"/>
          </p:cNvSpPr>
          <p:nvPr>
            <p:ph type="title"/>
          </p:nvPr>
        </p:nvSpPr>
        <p:spPr>
          <a:xfrm>
            <a:off x="5297762" y="329184"/>
            <a:ext cx="6251110" cy="1783080"/>
          </a:xfrm>
        </p:spPr>
        <p:txBody>
          <a:bodyPr anchor="b">
            <a:normAutofit/>
          </a:bodyPr>
          <a:lstStyle/>
          <a:p>
            <a:r>
              <a:rPr lang="en-US" sz="5400" b="1">
                <a:latin typeface="Times New Roman" panose="02020603050405020304" pitchFamily="18" charset="0"/>
                <a:cs typeface="Times New Roman" panose="02020603050405020304" pitchFamily="18" charset="0"/>
              </a:rPr>
              <a:t>The University Wits</a:t>
            </a:r>
          </a:p>
        </p:txBody>
      </p:sp>
      <p:pic>
        <p:nvPicPr>
          <p:cNvPr id="14" name="Picture 4" descr="Abstract blurred public library with bookshelves">
            <a:extLst>
              <a:ext uri="{FF2B5EF4-FFF2-40B4-BE49-F238E27FC236}">
                <a16:creationId xmlns:a16="http://schemas.microsoft.com/office/drawing/2014/main" id="{D59EE87F-85CF-2FD8-8DAE-B4AB0289279F}"/>
              </a:ext>
            </a:extLst>
          </p:cNvPr>
          <p:cNvPicPr>
            <a:picLocks noChangeAspect="1"/>
          </p:cNvPicPr>
          <p:nvPr/>
        </p:nvPicPr>
        <p:blipFill rotWithShape="1">
          <a:blip r:embed="rId2"/>
          <a:srcRect l="16165" r="38504" b="-1"/>
          <a:stretch/>
        </p:blipFill>
        <p:spPr>
          <a:xfrm>
            <a:off x="1" y="10"/>
            <a:ext cx="2650160"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B68E37-A7FA-FA64-65FB-ED31B3DC3E07}"/>
              </a:ext>
            </a:extLst>
          </p:cNvPr>
          <p:cNvSpPr>
            <a:spLocks noGrp="1"/>
          </p:cNvSpPr>
          <p:nvPr>
            <p:ph idx="1"/>
          </p:nvPr>
        </p:nvSpPr>
        <p:spPr>
          <a:xfrm>
            <a:off x="2478505" y="2459736"/>
            <a:ext cx="9070367" cy="4069080"/>
          </a:xfrm>
        </p:spPr>
        <p:txBody>
          <a:bodyPr>
            <a:normAutofit fontScale="92500"/>
          </a:bodyPr>
          <a:lstStyle/>
          <a:p>
            <a:pPr algn="just">
              <a:lnSpc>
                <a:spcPct val="150000"/>
              </a:lnSpc>
            </a:pPr>
            <a:r>
              <a:rPr lang="en-IN" sz="2400" b="0" i="0" u="none" strike="noStrike" dirty="0">
                <a:effectLst/>
                <a:latin typeface="Times New Roman" panose="02020603050405020304" pitchFamily="18" charset="0"/>
                <a:cs typeface="Times New Roman" panose="02020603050405020304" pitchFamily="18" charset="0"/>
              </a:rPr>
              <a:t>The forerunner of the University Wits was </a:t>
            </a:r>
            <a:r>
              <a:rPr lang="en-IN" sz="24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John Lyly</a:t>
            </a:r>
            <a:r>
              <a:rPr lang="en-IN" sz="2400" b="0" i="0" u="none" strike="noStrike" dirty="0">
                <a:effectLst/>
                <a:latin typeface="Times New Roman" panose="02020603050405020304" pitchFamily="18" charset="0"/>
                <a:cs typeface="Times New Roman" panose="02020603050405020304" pitchFamily="18" charset="0"/>
              </a:rPr>
              <a:t>, an Oxford man. The group included </a:t>
            </a:r>
            <a:r>
              <a:rPr lang="en-IN" sz="24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Christopher Marlowe</a:t>
            </a:r>
            <a:r>
              <a:rPr lang="en-IN" sz="2400" b="0" i="0" u="none" strike="noStrike" dirty="0">
                <a:effectLst/>
                <a:latin typeface="Times New Roman" panose="02020603050405020304" pitchFamily="18" charset="0"/>
                <a:cs typeface="Times New Roman" panose="02020603050405020304" pitchFamily="18" charset="0"/>
              </a:rPr>
              <a:t> and Thomas </a:t>
            </a:r>
            <a:r>
              <a:rPr lang="en-IN" sz="2400" b="0" i="0" u="none" strike="noStrike" dirty="0" err="1">
                <a:effectLst/>
                <a:latin typeface="Times New Roman" panose="02020603050405020304" pitchFamily="18" charset="0"/>
                <a:cs typeface="Times New Roman" panose="02020603050405020304" pitchFamily="18" charset="0"/>
              </a:rPr>
              <a:t>Nashe</a:t>
            </a:r>
            <a:r>
              <a:rPr lang="en-IN" sz="2400" b="0" i="0" u="none" strike="noStrike" dirty="0">
                <a:effectLst/>
                <a:latin typeface="Times New Roman" panose="02020603050405020304" pitchFamily="18" charset="0"/>
                <a:cs typeface="Times New Roman" panose="02020603050405020304" pitchFamily="18" charset="0"/>
              </a:rPr>
              <a:t> (graduates of Cambridge), </a:t>
            </a:r>
            <a:r>
              <a:rPr lang="en-IN" sz="2400"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Thomas Lodge</a:t>
            </a:r>
            <a:r>
              <a:rPr lang="en-IN" sz="2400" b="0" i="0" u="none" strike="noStrike" dirty="0">
                <a:effectLst/>
                <a:latin typeface="Times New Roman" panose="02020603050405020304" pitchFamily="18" charset="0"/>
                <a:cs typeface="Times New Roman" panose="02020603050405020304" pitchFamily="18" charset="0"/>
              </a:rPr>
              <a:t> and </a:t>
            </a:r>
            <a:r>
              <a:rPr lang="en-IN" sz="2400" b="0" i="0" u="none"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George Peele</a:t>
            </a:r>
            <a:r>
              <a:rPr lang="en-IN" sz="2400" b="0" i="0" u="none" strike="noStrike" dirty="0">
                <a:effectLst/>
                <a:latin typeface="Times New Roman" panose="02020603050405020304" pitchFamily="18" charset="0"/>
                <a:cs typeface="Times New Roman" panose="02020603050405020304" pitchFamily="18" charset="0"/>
              </a:rPr>
              <a:t> (both of Oxford), and Robert Greene (who took degrees from both universities). Another of the wits, though not university trained, was </a:t>
            </a:r>
            <a:r>
              <a:rPr lang="en-IN" sz="2400" b="0" i="0" u="none" strike="noStrike"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Thomas Kyd</a:t>
            </a:r>
            <a:r>
              <a:rPr lang="en-IN" sz="2400" b="0" i="0" u="none" strike="noStrike" dirty="0">
                <a:effectLst/>
                <a:latin typeface="Times New Roman" panose="02020603050405020304" pitchFamily="18" charset="0"/>
                <a:cs typeface="Times New Roman" panose="02020603050405020304" pitchFamily="18" charset="0"/>
              </a:rPr>
              <a:t>. The greatest poetic dramatist among them was Marlowe, whose handling of blank verse gave the </a:t>
            </a:r>
            <a:r>
              <a:rPr lang="en-IN" sz="2400" b="0" i="0" u="none" strike="noStrike" dirty="0" err="1">
                <a:effectLst/>
                <a:latin typeface="Times New Roman" panose="02020603050405020304" pitchFamily="18" charset="0"/>
                <a:cs typeface="Times New Roman" panose="02020603050405020304" pitchFamily="18" charset="0"/>
              </a:rPr>
              <a:t>theater</a:t>
            </a:r>
            <a:r>
              <a:rPr lang="en-IN" sz="2400" b="0" i="0" u="none" strike="noStrike" dirty="0">
                <a:effectLst/>
                <a:latin typeface="Times New Roman" panose="02020603050405020304" pitchFamily="18" charset="0"/>
                <a:cs typeface="Times New Roman" panose="02020603050405020304" pitchFamily="18" charset="0"/>
              </a:rPr>
              <a:t> its characteristic voice for the next 50 years.</a:t>
            </a:r>
          </a:p>
          <a:p>
            <a:endParaRPr lang="en-US" sz="2200" dirty="0"/>
          </a:p>
        </p:txBody>
      </p:sp>
    </p:spTree>
    <p:extLst>
      <p:ext uri="{BB962C8B-B14F-4D97-AF65-F5344CB8AC3E}">
        <p14:creationId xmlns:p14="http://schemas.microsoft.com/office/powerpoint/2010/main" val="151440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A6903-251A-8B46-539A-A4304F42091B}"/>
              </a:ext>
            </a:extLst>
          </p:cNvPr>
          <p:cNvSpPr>
            <a:spLocks noGrp="1"/>
          </p:cNvSpPr>
          <p:nvPr>
            <p:ph type="title"/>
          </p:nvPr>
        </p:nvSpPr>
        <p:spPr>
          <a:xfrm>
            <a:off x="5297762" y="329184"/>
            <a:ext cx="6251110" cy="1783080"/>
          </a:xfrm>
        </p:spPr>
        <p:txBody>
          <a:bodyPr anchor="b">
            <a:normAutofit/>
          </a:bodyPr>
          <a:lstStyle/>
          <a:p>
            <a:r>
              <a:rPr lang="en-US" sz="5400" b="1">
                <a:latin typeface="Times New Roman" panose="02020603050405020304" pitchFamily="18" charset="0"/>
                <a:cs typeface="Times New Roman" panose="02020603050405020304" pitchFamily="18" charset="0"/>
              </a:rPr>
              <a:t>The University Wits</a:t>
            </a:r>
            <a:endParaRPr lang="en-US" sz="5400"/>
          </a:p>
        </p:txBody>
      </p:sp>
      <p:pic>
        <p:nvPicPr>
          <p:cNvPr id="5" name="Picture 4">
            <a:extLst>
              <a:ext uri="{FF2B5EF4-FFF2-40B4-BE49-F238E27FC236}">
                <a16:creationId xmlns:a16="http://schemas.microsoft.com/office/drawing/2014/main" id="{78FE2EDC-9BF3-6B3C-C678-88F5499E48BE}"/>
              </a:ext>
            </a:extLst>
          </p:cNvPr>
          <p:cNvPicPr>
            <a:picLocks noChangeAspect="1"/>
          </p:cNvPicPr>
          <p:nvPr/>
        </p:nvPicPr>
        <p:blipFill rotWithShape="1">
          <a:blip r:embed="rId2"/>
          <a:srcRect l="45737" r="16063"/>
          <a:stretch/>
        </p:blipFill>
        <p:spPr>
          <a:xfrm>
            <a:off x="1" y="10"/>
            <a:ext cx="322897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B2D002-975B-31F6-CBD3-EC6197A1FD77}"/>
              </a:ext>
            </a:extLst>
          </p:cNvPr>
          <p:cNvSpPr>
            <a:spLocks noGrp="1"/>
          </p:cNvSpPr>
          <p:nvPr>
            <p:ph idx="1"/>
          </p:nvPr>
        </p:nvSpPr>
        <p:spPr>
          <a:xfrm>
            <a:off x="3357563" y="2478024"/>
            <a:ext cx="8191309" cy="4050792"/>
          </a:xfrm>
        </p:spPr>
        <p:txBody>
          <a:bodyPr>
            <a:normAutofit fontScale="92500" lnSpcReduction="20000"/>
          </a:bodyPr>
          <a:lstStyle/>
          <a:p>
            <a:pPr algn="just">
              <a:lnSpc>
                <a:spcPct val="150000"/>
              </a:lnSpc>
            </a:pPr>
            <a:r>
              <a:rPr lang="en-IN" sz="2400" dirty="0">
                <a:latin typeface="Times New Roman" panose="02020603050405020304" pitchFamily="18" charset="0"/>
                <a:cs typeface="Times New Roman" panose="02020603050405020304" pitchFamily="18" charset="0"/>
              </a:rPr>
              <a:t>T</a:t>
            </a:r>
            <a:r>
              <a:rPr lang="en-IN" sz="2400" b="0" i="0" u="none" strike="noStrike" dirty="0">
                <a:effectLst/>
                <a:latin typeface="Times New Roman" panose="02020603050405020304" pitchFamily="18" charset="0"/>
                <a:cs typeface="Times New Roman" panose="02020603050405020304" pitchFamily="18" charset="0"/>
              </a:rPr>
              <a:t>he constellation of the </a:t>
            </a:r>
            <a:r>
              <a:rPr lang="en-IN" sz="2400" b="1" dirty="0">
                <a:latin typeface="Times New Roman" panose="02020603050405020304" pitchFamily="18" charset="0"/>
                <a:cs typeface="Times New Roman" panose="02020603050405020304" pitchFamily="18" charset="0"/>
              </a:rPr>
              <a:t>U</a:t>
            </a:r>
            <a:r>
              <a:rPr lang="en-IN" sz="2400" b="1" i="0" u="none" strike="noStrike" dirty="0">
                <a:effectLst/>
                <a:latin typeface="Times New Roman" panose="02020603050405020304" pitchFamily="18" charset="0"/>
                <a:cs typeface="Times New Roman" panose="02020603050405020304" pitchFamily="18" charset="0"/>
              </a:rPr>
              <a:t>niversity </a:t>
            </a:r>
            <a:r>
              <a:rPr lang="en-IN" sz="2400" b="1" dirty="0">
                <a:latin typeface="Times New Roman" panose="02020603050405020304" pitchFamily="18" charset="0"/>
                <a:cs typeface="Times New Roman" panose="02020603050405020304" pitchFamily="18" charset="0"/>
              </a:rPr>
              <a:t>W</a:t>
            </a:r>
            <a:r>
              <a:rPr lang="en-IN" sz="2400" b="1" i="0" u="none" strike="noStrike" dirty="0">
                <a:effectLst/>
                <a:latin typeface="Times New Roman" panose="02020603050405020304" pitchFamily="18" charset="0"/>
                <a:cs typeface="Times New Roman" panose="02020603050405020304" pitchFamily="18" charset="0"/>
              </a:rPr>
              <a:t>its</a:t>
            </a:r>
            <a:r>
              <a:rPr lang="en-IN" sz="2400" b="0" i="0" u="none" strike="noStrike" dirty="0">
                <a:effectLst/>
                <a:latin typeface="Times New Roman" panose="02020603050405020304" pitchFamily="18" charset="0"/>
                <a:cs typeface="Times New Roman" panose="02020603050405020304" pitchFamily="18" charset="0"/>
              </a:rPr>
              <a:t>, transformed the native </a:t>
            </a:r>
            <a:r>
              <a:rPr lang="en-IN" sz="2400" b="0" i="0" u="sng"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interlude</a:t>
            </a:r>
            <a:r>
              <a:rPr lang="en-IN" sz="2400" b="0" i="0" u="none" strike="noStrike" dirty="0">
                <a:effectLst/>
                <a:latin typeface="Times New Roman" panose="02020603050405020304" pitchFamily="18" charset="0"/>
                <a:cs typeface="Times New Roman" panose="02020603050405020304" pitchFamily="18" charset="0"/>
              </a:rPr>
              <a:t> (Short theatrical piece, prominent in the late 15th and early 16th centuries, which provided entertainment during royal and noble banquets. Performed by a small travelling company, it combined moral messages with clowning, and is sometimes seen as the starting point for English drama). and </a:t>
            </a:r>
            <a:r>
              <a:rPr lang="en-IN" sz="2400" b="0" i="0"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chronicle play</a:t>
            </a:r>
            <a:r>
              <a:rPr lang="en-IN" sz="2400" b="0" i="0" u="none" strike="noStrike" dirty="0">
                <a:effectLst/>
                <a:latin typeface="Times New Roman" panose="02020603050405020304" pitchFamily="18" charset="0"/>
                <a:cs typeface="Times New Roman" panose="02020603050405020304" pitchFamily="18" charset="0"/>
              </a:rPr>
              <a:t> (a play with a theme from history consisting usually of rather loosely connected episodes chronologically </a:t>
            </a:r>
            <a:r>
              <a:rPr lang="en-IN" sz="2400" b="0" i="0" u="none" strike="noStrike" dirty="0" err="1">
                <a:effectLst/>
                <a:latin typeface="Times New Roman" panose="02020603050405020304" pitchFamily="18" charset="0"/>
                <a:cs typeface="Times New Roman" panose="02020603050405020304" pitchFamily="18" charset="0"/>
              </a:rPr>
              <a:t>arranged.with</a:t>
            </a:r>
            <a:r>
              <a:rPr lang="en-IN" sz="2400" b="0" i="0" u="none" strike="noStrike" dirty="0">
                <a:effectLst/>
                <a:latin typeface="Times New Roman" panose="02020603050405020304" pitchFamily="18" charset="0"/>
                <a:cs typeface="Times New Roman" panose="02020603050405020304" pitchFamily="18" charset="0"/>
              </a:rPr>
              <a:t> their plays of quality and </a:t>
            </a:r>
            <a:r>
              <a:rPr lang="en-IN" sz="2400"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diversity</a:t>
            </a:r>
            <a:r>
              <a:rPr lang="en-IN" sz="2400" b="0" i="0" u="none" strike="noStrike" dirty="0">
                <a:effectLst/>
                <a:latin typeface="Times New Roman" panose="02020603050405020304" pitchFamily="18" charset="0"/>
                <a:cs typeface="Times New Roman" panose="02020603050405020304" pitchFamily="18" charset="0"/>
              </a:rPr>
              <a:t>.</a:t>
            </a:r>
          </a:p>
          <a:p>
            <a:endParaRPr lang="en-US" sz="2000" dirty="0"/>
          </a:p>
        </p:txBody>
      </p:sp>
    </p:spTree>
    <p:extLst>
      <p:ext uri="{BB962C8B-B14F-4D97-AF65-F5344CB8AC3E}">
        <p14:creationId xmlns:p14="http://schemas.microsoft.com/office/powerpoint/2010/main" val="156761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D997-B17E-5D77-4C1A-B0C915503ADD}"/>
              </a:ext>
            </a:extLst>
          </p:cNvPr>
          <p:cNvSpPr>
            <a:spLocks noGrp="1"/>
          </p:cNvSpPr>
          <p:nvPr>
            <p:ph type="title"/>
          </p:nvPr>
        </p:nvSpPr>
        <p:spPr>
          <a:xfrm>
            <a:off x="876692" y="214313"/>
            <a:ext cx="7232592" cy="543676"/>
          </a:xfrm>
        </p:spPr>
        <p:txBody>
          <a:bodyPr anchor="b">
            <a:normAutofit/>
          </a:bodyPr>
          <a:lstStyle/>
          <a:p>
            <a:pPr algn="ctr"/>
            <a:r>
              <a:rPr lang="en-US" sz="3200" b="1" dirty="0">
                <a:latin typeface="Times New Roman" panose="02020603050405020304" pitchFamily="18" charset="0"/>
                <a:cs typeface="Times New Roman" panose="02020603050405020304" pitchFamily="18" charset="0"/>
              </a:rPr>
              <a:t>The University Wits</a:t>
            </a:r>
            <a:endParaRPr lang="en-US" sz="3200" dirty="0"/>
          </a:p>
        </p:txBody>
      </p:sp>
      <p:sp>
        <p:nvSpPr>
          <p:cNvPr id="3" name="Content Placeholder 2">
            <a:extLst>
              <a:ext uri="{FF2B5EF4-FFF2-40B4-BE49-F238E27FC236}">
                <a16:creationId xmlns:a16="http://schemas.microsoft.com/office/drawing/2014/main" id="{C073E53F-429F-BAFE-4250-8E1BA11EF3E9}"/>
              </a:ext>
            </a:extLst>
          </p:cNvPr>
          <p:cNvSpPr>
            <a:spLocks noGrp="1"/>
          </p:cNvSpPr>
          <p:nvPr>
            <p:ph idx="1"/>
          </p:nvPr>
        </p:nvSpPr>
        <p:spPr>
          <a:xfrm>
            <a:off x="876692" y="757989"/>
            <a:ext cx="7624371" cy="5885699"/>
          </a:xfrm>
        </p:spPr>
        <p:txBody>
          <a:bodyPr anchor="t">
            <a:normAutofit/>
          </a:bodyPr>
          <a:lstStyle/>
          <a:p>
            <a:r>
              <a:rPr lang="en-IN" b="0" i="0" u="none" strike="noStrike" dirty="0">
                <a:effectLst/>
                <a:latin typeface="Times New Roman" panose="02020603050405020304" pitchFamily="18" charset="0"/>
                <a:cs typeface="Times New Roman" panose="02020603050405020304" pitchFamily="18" charset="0"/>
              </a:rPr>
              <a:t>The brightest star among the university wits was </a:t>
            </a:r>
            <a:r>
              <a:rPr lang="en-IN" b="0" i="0" u="sng"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Christopher Marlowe</a:t>
            </a:r>
            <a:r>
              <a:rPr lang="en-IN" dirty="0">
                <a:latin typeface="Times New Roman" panose="02020603050405020304" pitchFamily="18" charset="0"/>
                <a:cs typeface="Times New Roman" panose="02020603050405020304" pitchFamily="18" charset="0"/>
              </a:rPr>
              <a:t>. His important plays are:</a:t>
            </a:r>
            <a:endParaRPr lang="en-IN" b="0" i="0" u="none" strike="noStrike" dirty="0">
              <a:effectLst/>
              <a:latin typeface="Times New Roman" panose="02020603050405020304" pitchFamily="18" charset="0"/>
              <a:cs typeface="Times New Roman" panose="02020603050405020304" pitchFamily="18" charset="0"/>
            </a:endParaRPr>
          </a:p>
          <a:p>
            <a:r>
              <a:rPr lang="en-IN" sz="3200" b="1" i="1" u="none" strike="noStrike" dirty="0">
                <a:effectLst/>
                <a:latin typeface="Times New Roman" panose="02020603050405020304" pitchFamily="18" charset="0"/>
                <a:cs typeface="Times New Roman" panose="02020603050405020304" pitchFamily="18" charset="0"/>
              </a:rPr>
              <a:t>Dido, Queen of Carthage</a:t>
            </a:r>
            <a:r>
              <a:rPr lang="en-IN" sz="3200" b="1" i="0" u="none" strike="noStrike" dirty="0">
                <a:effectLst/>
                <a:latin typeface="Times New Roman" panose="02020603050405020304" pitchFamily="18" charset="0"/>
                <a:cs typeface="Times New Roman" panose="02020603050405020304" pitchFamily="18" charset="0"/>
              </a:rPr>
              <a:t> (c. 1585–1587)</a:t>
            </a:r>
            <a:r>
              <a:rPr lang="en-IN" sz="3200" b="1" i="1" u="none" strike="noStrike" dirty="0">
                <a:effectLst/>
                <a:latin typeface="Times New Roman" panose="02020603050405020304" pitchFamily="18" charset="0"/>
                <a:cs typeface="Times New Roman" panose="02020603050405020304" pitchFamily="18" charset="0"/>
              </a:rPr>
              <a:t> </a:t>
            </a:r>
          </a:p>
          <a:p>
            <a:r>
              <a:rPr lang="en-IN" sz="3200" b="1" i="1" u="none" strike="noStrike" dirty="0">
                <a:effectLst/>
                <a:latin typeface="Times New Roman" panose="02020603050405020304" pitchFamily="18" charset="0"/>
                <a:cs typeface="Times New Roman" panose="02020603050405020304" pitchFamily="18" charset="0"/>
              </a:rPr>
              <a:t>Tamburlaine, Part I</a:t>
            </a:r>
            <a:r>
              <a:rPr lang="en-IN" sz="3200" b="1" i="0" u="none" strike="noStrike" dirty="0">
                <a:effectLst/>
                <a:latin typeface="Times New Roman" panose="02020603050405020304" pitchFamily="18" charset="0"/>
                <a:cs typeface="Times New Roman" panose="02020603050405020304" pitchFamily="18" charset="0"/>
              </a:rPr>
              <a:t> (c. 1587); </a:t>
            </a:r>
            <a:r>
              <a:rPr lang="en-IN" sz="3200" b="1" i="1" u="none" strike="noStrike" dirty="0">
                <a:effectLst/>
                <a:latin typeface="Times New Roman" panose="02020603050405020304" pitchFamily="18" charset="0"/>
                <a:cs typeface="Times New Roman" panose="02020603050405020304" pitchFamily="18" charset="0"/>
              </a:rPr>
              <a:t>Part II</a:t>
            </a:r>
            <a:r>
              <a:rPr lang="en-IN" sz="3200" b="1" i="0" u="none" strike="noStrike" dirty="0">
                <a:effectLst/>
                <a:latin typeface="Times New Roman" panose="02020603050405020304" pitchFamily="18" charset="0"/>
                <a:cs typeface="Times New Roman" panose="02020603050405020304" pitchFamily="18" charset="0"/>
              </a:rPr>
              <a:t> (c. 1587–1588)</a:t>
            </a:r>
            <a:r>
              <a:rPr lang="en-IN" sz="3200" b="1" i="1" u="none" strike="noStrike" dirty="0">
                <a:effectLst/>
                <a:latin typeface="Times New Roman" panose="02020603050405020304" pitchFamily="18" charset="0"/>
                <a:cs typeface="Times New Roman" panose="02020603050405020304" pitchFamily="18" charset="0"/>
              </a:rPr>
              <a:t> </a:t>
            </a:r>
          </a:p>
          <a:p>
            <a:r>
              <a:rPr lang="en-IN" sz="3200" b="1" i="1" u="none" strike="noStrike" dirty="0">
                <a:effectLst/>
                <a:latin typeface="Times New Roman" panose="02020603050405020304" pitchFamily="18" charset="0"/>
                <a:cs typeface="Times New Roman" panose="02020603050405020304" pitchFamily="18" charset="0"/>
              </a:rPr>
              <a:t>The Jew of Malta</a:t>
            </a:r>
            <a:r>
              <a:rPr lang="en-IN" sz="3200" b="1" i="0" u="none" strike="noStrike" dirty="0">
                <a:effectLst/>
                <a:latin typeface="Times New Roman" panose="02020603050405020304" pitchFamily="18" charset="0"/>
                <a:cs typeface="Times New Roman" panose="02020603050405020304" pitchFamily="18" charset="0"/>
              </a:rPr>
              <a:t> (c. 1589–1590)</a:t>
            </a:r>
            <a:r>
              <a:rPr lang="en-IN" sz="3200" b="1" i="1" u="none" strike="noStrike" dirty="0">
                <a:effectLst/>
                <a:latin typeface="Times New Roman" panose="02020603050405020304" pitchFamily="18" charset="0"/>
                <a:cs typeface="Times New Roman" panose="02020603050405020304" pitchFamily="18" charset="0"/>
              </a:rPr>
              <a:t> </a:t>
            </a:r>
          </a:p>
          <a:p>
            <a:r>
              <a:rPr lang="en-IN" sz="3200" b="1" i="1" u="none" strike="noStrike" dirty="0">
                <a:effectLst/>
                <a:latin typeface="Times New Roman" panose="02020603050405020304" pitchFamily="18" charset="0"/>
                <a:cs typeface="Times New Roman" panose="02020603050405020304" pitchFamily="18" charset="0"/>
              </a:rPr>
              <a:t>Doctor Faustus</a:t>
            </a:r>
            <a:r>
              <a:rPr lang="en-IN" sz="3200" b="1" i="0" u="none" strike="noStrike" dirty="0">
                <a:effectLst/>
                <a:latin typeface="Times New Roman" panose="02020603050405020304" pitchFamily="18" charset="0"/>
                <a:cs typeface="Times New Roman" panose="02020603050405020304" pitchFamily="18" charset="0"/>
              </a:rPr>
              <a:t> (c. 1588–1592)</a:t>
            </a:r>
            <a:r>
              <a:rPr lang="en-IN" sz="3200" b="1" i="1" u="none" strike="noStrike" dirty="0">
                <a:effectLst/>
                <a:latin typeface="Times New Roman" panose="02020603050405020304" pitchFamily="18" charset="0"/>
                <a:cs typeface="Times New Roman" panose="02020603050405020304" pitchFamily="18" charset="0"/>
              </a:rPr>
              <a:t> </a:t>
            </a:r>
          </a:p>
          <a:p>
            <a:r>
              <a:rPr lang="en-IN" sz="3200" b="1" i="1" u="none" strike="noStrike" dirty="0">
                <a:effectLst/>
                <a:latin typeface="Times New Roman" panose="02020603050405020304" pitchFamily="18" charset="0"/>
                <a:cs typeface="Times New Roman" panose="02020603050405020304" pitchFamily="18" charset="0"/>
              </a:rPr>
              <a:t>Edward the Second</a:t>
            </a:r>
            <a:r>
              <a:rPr lang="en-IN" sz="3200" b="1" i="0" u="none" strike="noStrike" dirty="0">
                <a:effectLst/>
                <a:latin typeface="Times New Roman" panose="02020603050405020304" pitchFamily="18" charset="0"/>
                <a:cs typeface="Times New Roman" panose="02020603050405020304" pitchFamily="18" charset="0"/>
              </a:rPr>
              <a:t> (c. 1592)</a:t>
            </a:r>
            <a:r>
              <a:rPr lang="en-IN" sz="3200" b="1" i="1" u="none" strike="noStrike" dirty="0">
                <a:effectLst/>
                <a:latin typeface="Times New Roman" panose="02020603050405020304" pitchFamily="18" charset="0"/>
                <a:cs typeface="Times New Roman" panose="02020603050405020304" pitchFamily="18" charset="0"/>
              </a:rPr>
              <a:t> T</a:t>
            </a:r>
          </a:p>
          <a:p>
            <a:r>
              <a:rPr lang="en-IN" sz="3200" b="1" i="1" u="none" strike="noStrike" dirty="0">
                <a:effectLst/>
                <a:latin typeface="Times New Roman" panose="02020603050405020304" pitchFamily="18" charset="0"/>
                <a:cs typeface="Times New Roman" panose="02020603050405020304" pitchFamily="18" charset="0"/>
              </a:rPr>
              <a:t>The Massacre at Paris</a:t>
            </a:r>
            <a:r>
              <a:rPr lang="en-IN" sz="3200" b="1" i="0" u="none" strike="noStrike" dirty="0">
                <a:effectLst/>
                <a:latin typeface="Times New Roman" panose="02020603050405020304" pitchFamily="18" charset="0"/>
                <a:cs typeface="Times New Roman" panose="02020603050405020304" pitchFamily="18" charset="0"/>
              </a:rPr>
              <a:t> (c. 1589–1593)</a:t>
            </a:r>
          </a:p>
          <a:p>
            <a:endParaRPr lang="en-IN" sz="3200" b="1" i="0" u="none" strike="noStrike" dirty="0">
              <a:effectLst/>
              <a:latin typeface="Times New Roman" panose="02020603050405020304" pitchFamily="18" charset="0"/>
              <a:cs typeface="Times New Roman" panose="02020603050405020304" pitchFamily="18" charset="0"/>
            </a:endParaRPr>
          </a:p>
          <a:p>
            <a:endParaRPr lang="en-IN" sz="2000" b="1" i="0" u="none" strike="noStrike" dirty="0">
              <a:effectLst/>
              <a:latin typeface="Arial" panose="020B0604020202020204" pitchFamily="34" charset="0"/>
            </a:endParaRPr>
          </a:p>
          <a:p>
            <a:endParaRPr lang="en-IN" sz="2000" b="1" i="0" u="none" strike="noStrike" dirty="0">
              <a:effectLst/>
              <a:latin typeface="Arial" panose="020B0604020202020204" pitchFamily="34" charset="0"/>
            </a:endParaRPr>
          </a:p>
          <a:p>
            <a:endParaRPr lang="en-IN" sz="2000" b="1" i="0" u="none" strike="noStrike" dirty="0">
              <a:effectLst/>
              <a:latin typeface="Arial" panose="020B0604020202020204" pitchFamily="34" charset="0"/>
            </a:endParaRPr>
          </a:p>
          <a:p>
            <a:endParaRPr lang="en-IN" sz="2000" b="1" i="0" u="none" strike="noStrike" dirty="0">
              <a:effectLst/>
              <a:latin typeface="Arial" panose="020B0604020202020204" pitchFamily="34" charset="0"/>
            </a:endParaRPr>
          </a:p>
          <a:p>
            <a:endParaRPr lang="en-IN" sz="2000" b="1" i="0" u="none" strike="noStrike" dirty="0">
              <a:effectLst/>
              <a:latin typeface="Arial" panose="020B0604020202020204" pitchFamily="34" charset="0"/>
            </a:endParaRPr>
          </a:p>
          <a:p>
            <a:endParaRPr lang="en-IN" sz="2000" b="0" i="0" u="none" strike="noStrike" dirty="0">
              <a:effectLst/>
              <a:latin typeface="Times New Roman" panose="02020603050405020304" pitchFamily="18" charset="0"/>
              <a:cs typeface="Times New Roman" panose="02020603050405020304" pitchFamily="18" charset="0"/>
            </a:endParaRPr>
          </a:p>
          <a:p>
            <a:endParaRPr lang="en-US" sz="2000" dirty="0"/>
          </a:p>
        </p:txBody>
      </p:sp>
      <p:pic>
        <p:nvPicPr>
          <p:cNvPr id="13" name="Picture 4" descr="Duomo Santa Maria del Flore">
            <a:extLst>
              <a:ext uri="{FF2B5EF4-FFF2-40B4-BE49-F238E27FC236}">
                <a16:creationId xmlns:a16="http://schemas.microsoft.com/office/drawing/2014/main" id="{4DA77306-3D38-D582-1ED0-9135579BCF17}"/>
              </a:ext>
            </a:extLst>
          </p:cNvPr>
          <p:cNvPicPr>
            <a:picLocks noChangeAspect="1"/>
          </p:cNvPicPr>
          <p:nvPr/>
        </p:nvPicPr>
        <p:blipFill rotWithShape="1">
          <a:blip r:embed="rId3"/>
          <a:srcRect l="21971" r="30129" b="-1"/>
          <a:stretch/>
        </p:blipFill>
        <p:spPr>
          <a:xfrm>
            <a:off x="8801100" y="10"/>
            <a:ext cx="3390899" cy="6857990"/>
          </a:xfrm>
          <a:prstGeom prst="rect">
            <a:avLst/>
          </a:prstGeom>
        </p:spPr>
      </p:pic>
      <p:grpSp>
        <p:nvGrpSpPr>
          <p:cNvPr id="14"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962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70CDC8-00A8-7026-4898-BB75C385D4A2}"/>
              </a:ext>
            </a:extLst>
          </p:cNvPr>
          <p:cNvSpPr>
            <a:spLocks noGrp="1"/>
          </p:cNvSpPr>
          <p:nvPr>
            <p:ph type="title"/>
          </p:nvPr>
        </p:nvSpPr>
        <p:spPr>
          <a:xfrm>
            <a:off x="2574758" y="329184"/>
            <a:ext cx="8974114" cy="957627"/>
          </a:xfrm>
        </p:spPr>
        <p:txBody>
          <a:bodyPr anchor="b">
            <a:normAutofit/>
          </a:bodyPr>
          <a:lstStyle/>
          <a:p>
            <a:pPr algn="ctr"/>
            <a:r>
              <a:rPr lang="en-US" sz="5400" b="1" dirty="0">
                <a:latin typeface="Times New Roman" panose="02020603050405020304" pitchFamily="18" charset="0"/>
                <a:cs typeface="Times New Roman" panose="02020603050405020304" pitchFamily="18" charset="0"/>
              </a:rPr>
              <a:t>The University Wits</a:t>
            </a:r>
            <a:endParaRPr lang="en-US" sz="5400" dirty="0"/>
          </a:p>
        </p:txBody>
      </p:sp>
      <p:pic>
        <p:nvPicPr>
          <p:cNvPr id="5" name="Picture 4" descr="Exclamation mark on a yellow background">
            <a:extLst>
              <a:ext uri="{FF2B5EF4-FFF2-40B4-BE49-F238E27FC236}">
                <a16:creationId xmlns:a16="http://schemas.microsoft.com/office/drawing/2014/main" id="{1F5CF03E-B516-9E65-9A81-B27206879485}"/>
              </a:ext>
            </a:extLst>
          </p:cNvPr>
          <p:cNvPicPr>
            <a:picLocks noChangeAspect="1"/>
          </p:cNvPicPr>
          <p:nvPr/>
        </p:nvPicPr>
        <p:blipFill rotWithShape="1">
          <a:blip r:embed="rId2"/>
          <a:srcRect l="30992" r="18075"/>
          <a:stretch/>
        </p:blipFill>
        <p:spPr>
          <a:xfrm>
            <a:off x="1" y="10"/>
            <a:ext cx="2185987"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7E7D7A-35CB-8212-48DA-A9727C750783}"/>
              </a:ext>
            </a:extLst>
          </p:cNvPr>
          <p:cNvSpPr>
            <a:spLocks noGrp="1"/>
          </p:cNvSpPr>
          <p:nvPr>
            <p:ph idx="1"/>
          </p:nvPr>
        </p:nvSpPr>
        <p:spPr>
          <a:xfrm>
            <a:off x="2371725" y="2411523"/>
            <a:ext cx="9177147" cy="3778965"/>
          </a:xfrm>
        </p:spPr>
        <p:txBody>
          <a:bodyPr>
            <a:normAutofit fontScale="92500" lnSpcReduction="20000"/>
          </a:bodyPr>
          <a:lstStyle/>
          <a:p>
            <a:pPr marL="0" indent="0" algn="just">
              <a:lnSpc>
                <a:spcPct val="150000"/>
              </a:lnSpc>
              <a:buNone/>
            </a:pPr>
            <a:r>
              <a:rPr lang="en-IN" b="0" i="0" u="sng"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Robert Greene</a:t>
            </a:r>
            <a:r>
              <a:rPr lang="en-IN" b="0" i="0" u="none" strike="noStrike" dirty="0">
                <a:effectLst/>
                <a:latin typeface="Times New Roman" panose="02020603050405020304" pitchFamily="18" charset="0"/>
                <a:cs typeface="Times New Roman" panose="02020603050405020304" pitchFamily="18" charset="0"/>
              </a:rPr>
              <a:t>, and </a:t>
            </a:r>
            <a:r>
              <a:rPr lang="en-IN" b="0" i="0" u="sng"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Thomas Nashe</a:t>
            </a:r>
            <a:r>
              <a:rPr lang="en-IN" b="0" i="0" u="none" strike="noStrike" dirty="0">
                <a:effectLst/>
                <a:latin typeface="Times New Roman" panose="02020603050405020304" pitchFamily="18" charset="0"/>
                <a:cs typeface="Times New Roman" panose="02020603050405020304" pitchFamily="18" charset="0"/>
              </a:rPr>
              <a:t> (all graduates of Cambridge), as well as </a:t>
            </a:r>
            <a:r>
              <a:rPr lang="en-IN" b="0" i="0" u="sng"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Thomas Lodge</a:t>
            </a:r>
            <a:r>
              <a:rPr lang="en-IN" b="0" i="0" u="none" strike="noStrike" dirty="0">
                <a:effectLst/>
                <a:latin typeface="Times New Roman" panose="02020603050405020304" pitchFamily="18" charset="0"/>
                <a:cs typeface="Times New Roman" panose="02020603050405020304" pitchFamily="18" charset="0"/>
              </a:rPr>
              <a:t> and </a:t>
            </a:r>
            <a:r>
              <a:rPr lang="en-IN" b="0" i="0" u="sng"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George Peele</a:t>
            </a:r>
            <a:r>
              <a:rPr lang="en-IN" b="0" i="0" u="none" strike="noStrike" dirty="0">
                <a:effectLst/>
                <a:latin typeface="Times New Roman" panose="02020603050405020304" pitchFamily="18" charset="0"/>
                <a:cs typeface="Times New Roman" panose="02020603050405020304" pitchFamily="18" charset="0"/>
              </a:rPr>
              <a:t>(both of Oxford). Another of the wits, though not university-trained, was </a:t>
            </a:r>
            <a:r>
              <a:rPr lang="en-IN" b="0" i="0" u="sng" strike="noStrike"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Thomas Kyd</a:t>
            </a:r>
            <a:r>
              <a:rPr lang="en-IN" b="0" i="0" u="none" strike="noStrike" dirty="0">
                <a:effectLst/>
                <a:latin typeface="Times New Roman" panose="02020603050405020304" pitchFamily="18" charset="0"/>
                <a:cs typeface="Times New Roman" panose="02020603050405020304" pitchFamily="18" charset="0"/>
              </a:rPr>
              <a:t>. Preceded by </a:t>
            </a:r>
            <a:r>
              <a:rPr lang="en-IN" b="0" i="0" u="sng" strike="noStrike"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John Lyly</a:t>
            </a:r>
            <a:r>
              <a:rPr lang="en-IN" b="0" i="0" u="none" strike="noStrike" dirty="0">
                <a:effectLst/>
                <a:latin typeface="Times New Roman" panose="02020603050405020304" pitchFamily="18" charset="0"/>
                <a:cs typeface="Times New Roman" panose="02020603050405020304" pitchFamily="18" charset="0"/>
              </a:rPr>
              <a:t> (an Oxford man), they prepared the way for </a:t>
            </a:r>
            <a:r>
              <a:rPr lang="en-IN" b="0" i="0" u="sng" strike="noStrike" dirty="0">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William Shakespeare</a:t>
            </a:r>
            <a:r>
              <a:rPr lang="en-IN" b="0" i="0" u="none" strike="noStrike" dirty="0">
                <a:effectLst/>
                <a:latin typeface="Times New Roman" panose="02020603050405020304" pitchFamily="18" charset="0"/>
                <a:cs typeface="Times New Roman" panose="02020603050405020304" pitchFamily="18" charset="0"/>
              </a:rPr>
              <a:t>. The greatest poetic dramatist among them was Marlowe, whose handling of </a:t>
            </a:r>
            <a:r>
              <a:rPr lang="en-IN" b="0" i="0" u="sng" strike="noStrike"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blank verse</a:t>
            </a:r>
            <a:r>
              <a:rPr lang="en-IN" b="0" i="0" u="none" strike="noStrike" dirty="0">
                <a:effectLst/>
                <a:latin typeface="Times New Roman" panose="02020603050405020304" pitchFamily="18" charset="0"/>
                <a:cs typeface="Times New Roman" panose="02020603050405020304" pitchFamily="18" charset="0"/>
              </a:rPr>
              <a:t> gave the theatre its characteristic voice for the next 50 years.</a:t>
            </a:r>
          </a:p>
          <a:p>
            <a:endParaRPr lang="en-US" sz="2200" dirty="0"/>
          </a:p>
        </p:txBody>
      </p:sp>
    </p:spTree>
    <p:extLst>
      <p:ext uri="{BB962C8B-B14F-4D97-AF65-F5344CB8AC3E}">
        <p14:creationId xmlns:p14="http://schemas.microsoft.com/office/powerpoint/2010/main" val="239767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13619</TotalTime>
  <Words>415</Words>
  <Application>Microsoft Office PowerPoint</Application>
  <PresentationFormat>Widescreen</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University Wits</vt:lpstr>
      <vt:lpstr>The University Wits</vt:lpstr>
      <vt:lpstr>The University Wits</vt:lpstr>
      <vt:lpstr>The University Wits</vt:lpstr>
      <vt:lpstr>The University Wits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Wits</dc:title>
  <dc:creator>Sanchay Tiwari</dc:creator>
  <cp:lastModifiedBy>Sanchay Tiwari</cp:lastModifiedBy>
  <cp:revision>3</cp:revision>
  <dcterms:created xsi:type="dcterms:W3CDTF">2023-09-15T04:21:59Z</dcterms:created>
  <dcterms:modified xsi:type="dcterms:W3CDTF">2024-09-08T13:44:09Z</dcterms:modified>
</cp:coreProperties>
</file>