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66" r:id="rId3"/>
    <p:sldId id="258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9"/>
  </p:normalViewPr>
  <p:slideViewPr>
    <p:cSldViewPr snapToGrid="0" snapToObjects="1">
      <p:cViewPr varScale="1">
        <p:scale>
          <a:sx n="90" d="100"/>
          <a:sy n="90" d="100"/>
        </p:scale>
        <p:origin x="2184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7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8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288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68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04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76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24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1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58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1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0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0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08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6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50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72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3882C-B17D-42CE-84AB-098E5B3B7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168525"/>
          </a:xfrm>
        </p:spPr>
        <p:txBody>
          <a:bodyPr>
            <a:normAutofit/>
          </a:bodyPr>
          <a:lstStyle/>
          <a:p>
            <a:pPr algn="ctr"/>
            <a:r>
              <a:rPr lang="en-I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Tragedy in English Literature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C8E69-1149-9E71-BEBA-3AC65F0AE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71938"/>
            <a:ext cx="8229600" cy="2054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An Overview of Its Evolution and Significance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37637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F9EEB-CC26-8425-7166-4235E4A29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87" y="274639"/>
            <a:ext cx="8329613" cy="1325562"/>
          </a:xfrm>
        </p:spPr>
        <p:txBody>
          <a:bodyPr>
            <a:normAutofit/>
          </a:bodyPr>
          <a:lstStyle/>
          <a:p>
            <a:pPr algn="ctr"/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Tragedy?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E2CF2-BC90-94ED-4795-6C5177D74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600200"/>
            <a:ext cx="8729663" cy="498316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Tragedy is a </a:t>
            </a:r>
            <a:r>
              <a:rPr lang="en-IN" sz="40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literary genre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depicts the </a:t>
            </a:r>
            <a:r>
              <a:rPr lang="en-IN" sz="40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downfall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en-IN" sz="4000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noble hero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due to a </a:t>
            </a:r>
            <a:r>
              <a:rPr lang="en-IN" sz="40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flaw (hamartia), fate, or the will of the gods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evokes pity and fear in the audience, leading to catharsis.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0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7163"/>
            <a:ext cx="7955280" cy="1000125"/>
          </a:xfrm>
        </p:spPr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Origins of Tragedy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2" y="1543049"/>
            <a:ext cx="8872537" cy="500062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Rooted in </a:t>
            </a:r>
            <a:r>
              <a:rPr sz="40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ancient Greek drama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notably in the works of Aeschylus, Sophocles, and Euripides.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Aristotle's </a:t>
            </a:r>
            <a:r>
              <a:rPr sz="4000" b="1" i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Poetics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defined the key elements of tragedy, including hamartia, peripeteia, and catharsis.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 later </a:t>
            </a:r>
            <a:r>
              <a:rPr sz="40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English tragedies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5144-2997-F4D4-C9CB-506A1C5ED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238" y="200025"/>
            <a:ext cx="7792402" cy="14859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Tragedy in Elizabethan &amp; Jacobean Drama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DD17F-03D4-C1D7-6E07-FF34A17F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800225"/>
            <a:ext cx="8786813" cy="48577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N" sz="40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William Shakespeare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Developed the five-act structure, deep character exploration, and poetic dialogues.</a:t>
            </a:r>
          </a:p>
          <a:p>
            <a:pPr algn="just"/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 </a:t>
            </a:r>
            <a:r>
              <a:rPr lang="en-IN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Hamlet, Othello, Macbeth, King Lear.</a:t>
            </a:r>
          </a:p>
          <a:p>
            <a:pPr algn="just"/>
            <a:r>
              <a:rPr lang="en-IN" sz="4000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Christopher Marlowe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 Faustus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—explores ambition and the supernatural.</a:t>
            </a:r>
          </a:p>
          <a:p>
            <a:pPr algn="just"/>
            <a:r>
              <a:rPr lang="en-IN" sz="40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John Webster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Duchess of Malfi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—dark and violent Jacobean tragedy.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57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E913-F5C1-2137-314F-28778FA06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28600"/>
            <a:ext cx="7955280" cy="1300163"/>
          </a:xfrm>
        </p:spPr>
        <p:txBody>
          <a:bodyPr>
            <a:normAutofit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Restoration &amp; 18th-Century Tragedy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7CB62-185B-E73F-6D6F-288BEBCC9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1685925"/>
            <a:ext cx="8772525" cy="4943475"/>
          </a:xfrm>
        </p:spPr>
        <p:txBody>
          <a:bodyPr>
            <a:normAutofit/>
          </a:bodyPr>
          <a:lstStyle/>
          <a:p>
            <a:pPr algn="just"/>
            <a:r>
              <a:rPr lang="en-IN" sz="36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Decline of Shakespearean-style tragedy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6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Heroic Tragedy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Rhymed verse, moral dilemmas (John Dryden’s,  </a:t>
            </a:r>
            <a:r>
              <a:rPr lang="en-IN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for Love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6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Sentimental Tragedy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Focused on virtue and emotion (Hugh Kelly’s </a:t>
            </a:r>
            <a:r>
              <a:rPr lang="en-IN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 Delicacy).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2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E5C48-56E3-8AF0-2001-841F2B83E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49" y="274639"/>
            <a:ext cx="8315325" cy="825499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19TH &amp; 20th Century Tragedy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0E931-0C0D-41DA-1FCB-11E2FA7A7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417638"/>
            <a:ext cx="8772525" cy="51657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sz="39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Romantic Tragedy</a:t>
            </a:r>
            <a:r>
              <a:rPr lang="en-IN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Inspired by Shakespeare but with heightened emotions (Percy Bysshe Shelley’s </a:t>
            </a:r>
            <a:r>
              <a:rPr lang="en-IN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Cenci</a:t>
            </a:r>
            <a:r>
              <a:rPr lang="en-IN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en-IN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9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Modern Tragedy</a:t>
            </a:r>
            <a:r>
              <a:rPr lang="en-IN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Shift from noble characters to ordinary individuals (Arthur Miller’s </a:t>
            </a:r>
            <a:r>
              <a:rPr lang="en-IN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Death of a Salesman</a:t>
            </a:r>
            <a:r>
              <a:rPr lang="en-IN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en-IN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9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Absurdist Tragedy</a:t>
            </a:r>
            <a:r>
              <a:rPr lang="en-IN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Nihilism and existential despair (Samuel Beckett’s </a:t>
            </a:r>
            <a:r>
              <a:rPr lang="en-IN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Waiting for Godot</a:t>
            </a:r>
            <a:r>
              <a:rPr lang="en-IN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13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2388-0796-8B20-CAF0-E6B05A8D6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8589"/>
            <a:ext cx="7863840" cy="814386"/>
          </a:xfrm>
        </p:spPr>
        <p:txBody>
          <a:bodyPr/>
          <a:lstStyle/>
          <a:p>
            <a:pPr algn="ctr"/>
            <a:r>
              <a:rPr lang="en-IN" b="1">
                <a:latin typeface="Times New Roman" panose="02020603050405020304" pitchFamily="18" charset="0"/>
                <a:cs typeface="Times New Roman" panose="02020603050405020304" pitchFamily="18" charset="0"/>
              </a:rPr>
              <a:t>Elements of Tragedy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F7472-B56D-ED97-61F1-3A7F0E900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1300163"/>
            <a:ext cx="8815388" cy="5283199"/>
          </a:xfrm>
        </p:spPr>
        <p:txBody>
          <a:bodyPr>
            <a:normAutofit/>
          </a:bodyPr>
          <a:lstStyle/>
          <a:p>
            <a:r>
              <a:rPr lang="en-IN" sz="44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Tragic Hero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Protagonist with a flaw leading to downfall.</a:t>
            </a:r>
          </a:p>
          <a:p>
            <a:r>
              <a:rPr lang="en-IN" sz="44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Hamartia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Fatal flaw or error.</a:t>
            </a:r>
          </a:p>
          <a:p>
            <a:r>
              <a:rPr lang="en-IN" sz="44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Peripeteia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Reversal of fortune.</a:t>
            </a:r>
          </a:p>
          <a:p>
            <a:r>
              <a:rPr lang="en-IN" sz="44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Catharsis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Emotional release for the audience.</a:t>
            </a:r>
          </a:p>
          <a:p>
            <a:r>
              <a:rPr lang="en-IN" sz="4400" b="1" dirty="0">
                <a:highlight>
                  <a:srgbClr val="8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Nemesis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Retribution or fate.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374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2F20-F2C6-B2D6-D9BB-655510615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38" y="100013"/>
            <a:ext cx="7906702" cy="1300162"/>
          </a:xfrm>
        </p:spPr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Relevance of Tragedy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1E0AE-489F-4ADF-3EE3-8C276104A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600200"/>
            <a:ext cx="8829675" cy="4986338"/>
          </a:xfrm>
        </p:spPr>
        <p:txBody>
          <a:bodyPr>
            <a:normAutofit lnSpcReduction="10000"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Tragedy explores </a:t>
            </a:r>
            <a:r>
              <a:rPr lang="en-IN" sz="40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universal themes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fate, ambition, morality, and human suffering.</a:t>
            </a:r>
          </a:p>
          <a:p>
            <a:endParaRPr lang="en-I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 to </a:t>
            </a:r>
            <a:r>
              <a:rPr lang="en-IN" sz="40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inspire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literature, film, and theatre.</a:t>
            </a:r>
          </a:p>
          <a:p>
            <a:endParaRPr lang="en-I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Tragic narratives </a:t>
            </a:r>
            <a:r>
              <a:rPr lang="en-IN" sz="4000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cultural and philosophical discussions.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858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AB094-989B-8C8C-5F7B-8F0F6570A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838" y="142875"/>
            <a:ext cx="7563802" cy="828675"/>
          </a:xfrm>
        </p:spPr>
        <p:txBody>
          <a:bodyPr>
            <a:normAutofit/>
          </a:bodyPr>
          <a:lstStyle/>
          <a:p>
            <a:pPr algn="ctr"/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3DE3F-D333-6F99-F65B-992A016F1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Tragedy has evolved over centuries but remains a </a:t>
            </a:r>
            <a:r>
              <a:rPr lang="en-IN" sz="40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powerful storytelling form</a:t>
            </a: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reflects </a:t>
            </a:r>
            <a:r>
              <a:rPr lang="en-IN" sz="40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human struggles, emotions, and the complexities of fate and choice.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453192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73</TotalTime>
  <Words>358</Words>
  <Application>Microsoft Macintosh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Times New Roman</vt:lpstr>
      <vt:lpstr>Vapor Trail</vt:lpstr>
      <vt:lpstr>Tragedy in English Literature</vt:lpstr>
      <vt:lpstr>What is Tragedy?</vt:lpstr>
      <vt:lpstr>Origins of Tragedy</vt:lpstr>
      <vt:lpstr>Tragedy in Elizabethan &amp; Jacobean Drama</vt:lpstr>
      <vt:lpstr>Restoration &amp; 18th-Century Tragedy</vt:lpstr>
      <vt:lpstr>19TH &amp; 20th Century Tragedy</vt:lpstr>
      <vt:lpstr>Elements of Tragedy</vt:lpstr>
      <vt:lpstr>Modern Relevance of Tragedy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Sanchay Tiwari</cp:lastModifiedBy>
  <cp:revision>2</cp:revision>
  <dcterms:created xsi:type="dcterms:W3CDTF">2013-01-27T09:14:16Z</dcterms:created>
  <dcterms:modified xsi:type="dcterms:W3CDTF">2025-03-20T15:24:29Z</dcterms:modified>
  <cp:category/>
</cp:coreProperties>
</file>