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84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84"/>
    <p:restoredTop sz="94675"/>
  </p:normalViewPr>
  <p:slideViewPr>
    <p:cSldViewPr snapToGrid="0" snapToObjects="1">
      <p:cViewPr varScale="1">
        <p:scale>
          <a:sx n="67" d="100"/>
          <a:sy n="67" d="100"/>
        </p:scale>
        <p:origin x="1048" y="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chay Tiwari" userId="7622fbc3b72aa1b5" providerId="LiveId" clId="{7950F9F9-BC13-2745-9358-F8E60C441F4E}"/>
    <pc:docChg chg="modSld">
      <pc:chgData name="Sanchay Tiwari" userId="7622fbc3b72aa1b5" providerId="LiveId" clId="{7950F9F9-BC13-2745-9358-F8E60C441F4E}" dt="2025-04-04T06:18:40.596" v="2" actId="20577"/>
      <pc:docMkLst>
        <pc:docMk/>
      </pc:docMkLst>
      <pc:sldChg chg="modSp mod">
        <pc:chgData name="Sanchay Tiwari" userId="7622fbc3b72aa1b5" providerId="LiveId" clId="{7950F9F9-BC13-2745-9358-F8E60C441F4E}" dt="2025-04-04T06:18:40.596" v="2" actId="20577"/>
        <pc:sldMkLst>
          <pc:docMk/>
          <pc:sldMk cId="0" sldId="261"/>
        </pc:sldMkLst>
        <pc:spChg chg="mod">
          <ac:chgData name="Sanchay Tiwari" userId="7622fbc3b72aa1b5" providerId="LiveId" clId="{7950F9F9-BC13-2745-9358-F8E60C441F4E}" dt="2025-04-04T06:18:40.596" v="2" actId="20577"/>
          <ac:spMkLst>
            <pc:docMk/>
            <pc:sldMk cId="0" sldId="261"/>
            <ac:spMk id="3" creationId="{00000000-0000-0000-0000-000000000000}"/>
          </ac:spMkLst>
        </pc:spChg>
      </pc:sldChg>
      <pc:sldChg chg="modSp mod">
        <pc:chgData name="Sanchay Tiwari" userId="7622fbc3b72aa1b5" providerId="LiveId" clId="{7950F9F9-BC13-2745-9358-F8E60C441F4E}" dt="2025-04-03T16:12:52.231" v="1" actId="14100"/>
        <pc:sldMkLst>
          <pc:docMk/>
          <pc:sldMk cId="4134361388" sldId="265"/>
        </pc:sldMkLst>
        <pc:spChg chg="mod">
          <ac:chgData name="Sanchay Tiwari" userId="7622fbc3b72aa1b5" providerId="LiveId" clId="{7950F9F9-BC13-2745-9358-F8E60C441F4E}" dt="2025-04-03T16:12:52.231" v="1" actId="14100"/>
          <ac:spMkLst>
            <pc:docMk/>
            <pc:sldMk cId="4134361388" sldId="265"/>
            <ac:spMk id="2" creationId="{D465D720-D7F5-6E91-9FCC-131B05060A81}"/>
          </ac:spMkLst>
        </pc:spChg>
        <pc:spChg chg="mod">
          <ac:chgData name="Sanchay Tiwari" userId="7622fbc3b72aa1b5" providerId="LiveId" clId="{7950F9F9-BC13-2745-9358-F8E60C441F4E}" dt="2025-04-03T16:12:45.082" v="0" actId="14100"/>
          <ac:spMkLst>
            <pc:docMk/>
            <pc:sldMk cId="4134361388" sldId="265"/>
            <ac:spMk id="3" creationId="{50332CC6-50C6-4EBA-463F-E342FAE2C72C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B25AD7-3ADB-4CD6-938B-1523753593A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06CE5C-2EFE-4E87-B75F-93F54C9F14C3}">
      <dgm:prSet custT="1"/>
      <dgm:spPr/>
      <dgm:t>
        <a:bodyPr/>
        <a:lstStyle/>
        <a:p>
          <a:pPr algn="ctr"/>
          <a:r>
            <a:rPr lang="en-US" sz="40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With the </a:t>
          </a:r>
          <a:r>
            <a:rPr lang="en-US" sz="4000" b="1" i="0" dirty="0">
              <a:solidFill>
                <a:schemeClr val="bg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Restoration period</a:t>
          </a:r>
          <a:r>
            <a:rPr lang="en-US" sz="40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, prose drama became more popular.</a:t>
          </a:r>
          <a:endParaRPr lang="en-US" sz="4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B1DC75-477A-4E95-B660-C31B1B4A815B}" type="parTrans" cxnId="{0B705D23-0BBD-48A8-A319-C31331ECC40B}">
      <dgm:prSet/>
      <dgm:spPr/>
      <dgm:t>
        <a:bodyPr/>
        <a:lstStyle/>
        <a:p>
          <a:endParaRPr lang="en-US"/>
        </a:p>
      </dgm:t>
    </dgm:pt>
    <dgm:pt modelId="{FC03EE1A-2A22-43B8-9CDD-75527E6353B8}" type="sibTrans" cxnId="{0B705D23-0BBD-48A8-A319-C31331ECC40B}">
      <dgm:prSet/>
      <dgm:spPr/>
      <dgm:t>
        <a:bodyPr/>
        <a:lstStyle/>
        <a:p>
          <a:endParaRPr lang="en-US"/>
        </a:p>
      </dgm:t>
    </dgm:pt>
    <dgm:pt modelId="{70012821-FB8D-44CC-8E89-303B9D574243}">
      <dgm:prSet/>
      <dgm:spPr/>
      <dgm:t>
        <a:bodyPr/>
        <a:lstStyle/>
        <a:p>
          <a:pPr algn="ctr"/>
          <a:r>
            <a:rPr lang="en-US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The </a:t>
          </a:r>
          <a:r>
            <a:rPr lang="en-US" b="1" i="0" dirty="0">
              <a:highlight>
                <a:srgbClr val="00008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rise of realism </a:t>
          </a:r>
          <a:r>
            <a:rPr lang="en-US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in the 18th and 19th centuries shifted focus to </a:t>
          </a:r>
          <a:r>
            <a:rPr lang="en-US" b="1" i="0" dirty="0">
              <a:highlight>
                <a:srgbClr val="00008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natural dialogue</a:t>
          </a:r>
          <a:r>
            <a:rPr lang="en-US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C44211-26FE-42AB-ADA5-BA634B44ABB3}" type="parTrans" cxnId="{8A585610-7B06-4F0D-8668-DD41024DE19A}">
      <dgm:prSet/>
      <dgm:spPr/>
      <dgm:t>
        <a:bodyPr/>
        <a:lstStyle/>
        <a:p>
          <a:endParaRPr lang="en-US"/>
        </a:p>
      </dgm:t>
    </dgm:pt>
    <dgm:pt modelId="{4CE317CC-1B5B-4BC7-8FEB-4F19DF47C0B2}" type="sibTrans" cxnId="{8A585610-7B06-4F0D-8668-DD41024DE19A}">
      <dgm:prSet/>
      <dgm:spPr/>
      <dgm:t>
        <a:bodyPr/>
        <a:lstStyle/>
        <a:p>
          <a:endParaRPr lang="en-US"/>
        </a:p>
      </dgm:t>
    </dgm:pt>
    <dgm:pt modelId="{C19F976F-916F-4EA2-8DB6-FF19D828AEA9}">
      <dgm:prSet custT="1"/>
      <dgm:spPr/>
      <dgm:t>
        <a:bodyPr/>
        <a:lstStyle/>
        <a:p>
          <a:pPr algn="ctr"/>
          <a:r>
            <a:rPr lang="en-US" sz="40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Poetic drama was seen as outdated compared to </a:t>
          </a:r>
          <a:r>
            <a:rPr lang="en-US" sz="4000" b="1" i="0" dirty="0">
              <a:highlight>
                <a:srgbClr val="8000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modern prose </a:t>
          </a:r>
          <a:r>
            <a:rPr lang="en-US" sz="40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plays.</a:t>
          </a:r>
          <a:endParaRPr lang="en-US" sz="4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3D69DA-D817-434E-81A4-331E4F42009B}" type="parTrans" cxnId="{37D685C7-268C-4BFD-836A-466144435C72}">
      <dgm:prSet/>
      <dgm:spPr/>
      <dgm:t>
        <a:bodyPr/>
        <a:lstStyle/>
        <a:p>
          <a:endParaRPr lang="en-US"/>
        </a:p>
      </dgm:t>
    </dgm:pt>
    <dgm:pt modelId="{BB2B5939-59D3-4672-A0AF-1EB2547878C0}" type="sibTrans" cxnId="{37D685C7-268C-4BFD-836A-466144435C72}">
      <dgm:prSet/>
      <dgm:spPr/>
      <dgm:t>
        <a:bodyPr/>
        <a:lstStyle/>
        <a:p>
          <a:endParaRPr lang="en-US"/>
        </a:p>
      </dgm:t>
    </dgm:pt>
    <dgm:pt modelId="{0B906DDD-8725-7C40-B80A-AB63B1195BD7}" type="pres">
      <dgm:prSet presAssocID="{F3B25AD7-3ADB-4CD6-938B-1523753593A5}" presName="linear" presStyleCnt="0">
        <dgm:presLayoutVars>
          <dgm:animLvl val="lvl"/>
          <dgm:resizeHandles val="exact"/>
        </dgm:presLayoutVars>
      </dgm:prSet>
      <dgm:spPr/>
    </dgm:pt>
    <dgm:pt modelId="{BE67F453-A382-3F43-B223-60078E4C1A1E}" type="pres">
      <dgm:prSet presAssocID="{C306CE5C-2EFE-4E87-B75F-93F54C9F14C3}" presName="parentText" presStyleLbl="node1" presStyleIdx="0" presStyleCnt="3" custScaleY="118703">
        <dgm:presLayoutVars>
          <dgm:chMax val="0"/>
          <dgm:bulletEnabled val="1"/>
        </dgm:presLayoutVars>
      </dgm:prSet>
      <dgm:spPr/>
    </dgm:pt>
    <dgm:pt modelId="{EB05AE92-F8B3-6E42-8E41-110DDB33C382}" type="pres">
      <dgm:prSet presAssocID="{FC03EE1A-2A22-43B8-9CDD-75527E6353B8}" presName="spacer" presStyleCnt="0"/>
      <dgm:spPr/>
    </dgm:pt>
    <dgm:pt modelId="{E26A6789-2172-434B-93CD-8BFC36B76BDD}" type="pres">
      <dgm:prSet presAssocID="{70012821-FB8D-44CC-8E89-303B9D57424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B514CF3-4899-EF4C-8300-E6A6856ABDAB}" type="pres">
      <dgm:prSet presAssocID="{4CE317CC-1B5B-4BC7-8FEB-4F19DF47C0B2}" presName="spacer" presStyleCnt="0"/>
      <dgm:spPr/>
    </dgm:pt>
    <dgm:pt modelId="{19EADB2B-E778-D74D-839E-5450C35DEC93}" type="pres">
      <dgm:prSet presAssocID="{C19F976F-916F-4EA2-8DB6-FF19D828AEA9}" presName="parentText" presStyleLbl="node1" presStyleIdx="2" presStyleCnt="3" custScaleY="120702">
        <dgm:presLayoutVars>
          <dgm:chMax val="0"/>
          <dgm:bulletEnabled val="1"/>
        </dgm:presLayoutVars>
      </dgm:prSet>
      <dgm:spPr/>
    </dgm:pt>
  </dgm:ptLst>
  <dgm:cxnLst>
    <dgm:cxn modelId="{F370E801-33EF-BD4A-AA85-E5B1BAA46080}" type="presOf" srcId="{C306CE5C-2EFE-4E87-B75F-93F54C9F14C3}" destId="{BE67F453-A382-3F43-B223-60078E4C1A1E}" srcOrd="0" destOrd="0" presId="urn:microsoft.com/office/officeart/2005/8/layout/vList2"/>
    <dgm:cxn modelId="{8A585610-7B06-4F0D-8668-DD41024DE19A}" srcId="{F3B25AD7-3ADB-4CD6-938B-1523753593A5}" destId="{70012821-FB8D-44CC-8E89-303B9D574243}" srcOrd="1" destOrd="0" parTransId="{13C44211-26FE-42AB-ADA5-BA634B44ABB3}" sibTransId="{4CE317CC-1B5B-4BC7-8FEB-4F19DF47C0B2}"/>
    <dgm:cxn modelId="{0B705D23-0BBD-48A8-A319-C31331ECC40B}" srcId="{F3B25AD7-3ADB-4CD6-938B-1523753593A5}" destId="{C306CE5C-2EFE-4E87-B75F-93F54C9F14C3}" srcOrd="0" destOrd="0" parTransId="{AEB1DC75-477A-4E95-B660-C31B1B4A815B}" sibTransId="{FC03EE1A-2A22-43B8-9CDD-75527E6353B8}"/>
    <dgm:cxn modelId="{8F915725-7A16-3E41-9780-5AAC8C6BC851}" type="presOf" srcId="{70012821-FB8D-44CC-8E89-303B9D574243}" destId="{E26A6789-2172-434B-93CD-8BFC36B76BDD}" srcOrd="0" destOrd="0" presId="urn:microsoft.com/office/officeart/2005/8/layout/vList2"/>
    <dgm:cxn modelId="{57D82E2F-B014-AA4E-A946-60AC5CD2B71C}" type="presOf" srcId="{C19F976F-916F-4EA2-8DB6-FF19D828AEA9}" destId="{19EADB2B-E778-D74D-839E-5450C35DEC93}" srcOrd="0" destOrd="0" presId="urn:microsoft.com/office/officeart/2005/8/layout/vList2"/>
    <dgm:cxn modelId="{C6EF6B3C-6A41-4D4C-868A-E0C4C533836F}" type="presOf" srcId="{F3B25AD7-3ADB-4CD6-938B-1523753593A5}" destId="{0B906DDD-8725-7C40-B80A-AB63B1195BD7}" srcOrd="0" destOrd="0" presId="urn:microsoft.com/office/officeart/2005/8/layout/vList2"/>
    <dgm:cxn modelId="{37D685C7-268C-4BFD-836A-466144435C72}" srcId="{F3B25AD7-3ADB-4CD6-938B-1523753593A5}" destId="{C19F976F-916F-4EA2-8DB6-FF19D828AEA9}" srcOrd="2" destOrd="0" parTransId="{893D69DA-D817-434E-81A4-331E4F42009B}" sibTransId="{BB2B5939-59D3-4672-A0AF-1EB2547878C0}"/>
    <dgm:cxn modelId="{7375AAE1-39F3-A447-B26E-9377E55C4E22}" type="presParOf" srcId="{0B906DDD-8725-7C40-B80A-AB63B1195BD7}" destId="{BE67F453-A382-3F43-B223-60078E4C1A1E}" srcOrd="0" destOrd="0" presId="urn:microsoft.com/office/officeart/2005/8/layout/vList2"/>
    <dgm:cxn modelId="{DBA61218-674D-D44B-8D0D-242231E33E3E}" type="presParOf" srcId="{0B906DDD-8725-7C40-B80A-AB63B1195BD7}" destId="{EB05AE92-F8B3-6E42-8E41-110DDB33C382}" srcOrd="1" destOrd="0" presId="urn:microsoft.com/office/officeart/2005/8/layout/vList2"/>
    <dgm:cxn modelId="{0F831B29-2C69-B141-9332-31777D43372A}" type="presParOf" srcId="{0B906DDD-8725-7C40-B80A-AB63B1195BD7}" destId="{E26A6789-2172-434B-93CD-8BFC36B76BDD}" srcOrd="2" destOrd="0" presId="urn:microsoft.com/office/officeart/2005/8/layout/vList2"/>
    <dgm:cxn modelId="{0814AB88-5BE0-DE4E-887E-20D461D60832}" type="presParOf" srcId="{0B906DDD-8725-7C40-B80A-AB63B1195BD7}" destId="{DB514CF3-4899-EF4C-8300-E6A6856ABDAB}" srcOrd="3" destOrd="0" presId="urn:microsoft.com/office/officeart/2005/8/layout/vList2"/>
    <dgm:cxn modelId="{2F008666-269F-874C-9880-5E4257BD517F}" type="presParOf" srcId="{0B906DDD-8725-7C40-B80A-AB63B1195BD7}" destId="{19EADB2B-E778-D74D-839E-5450C35DEC9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67F453-A382-3F43-B223-60078E4C1A1E}">
      <dsp:nvSpPr>
        <dsp:cNvPr id="0" name=""/>
        <dsp:cNvSpPr/>
      </dsp:nvSpPr>
      <dsp:spPr>
        <a:xfrm>
          <a:off x="0" y="179040"/>
          <a:ext cx="8872538" cy="17499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With the </a:t>
          </a:r>
          <a:r>
            <a:rPr lang="en-US" sz="4000" b="1" i="0" kern="1200" dirty="0">
              <a:solidFill>
                <a:schemeClr val="bg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Restoration period</a:t>
          </a:r>
          <a:r>
            <a:rPr lang="en-US" sz="40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prose drama became more popular.</a:t>
          </a:r>
          <a:endParaRPr lang="en-US" sz="4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5424" y="264464"/>
        <a:ext cx="8701690" cy="1579071"/>
      </dsp:txXfrm>
    </dsp:sp>
    <dsp:sp modelId="{E26A6789-2172-434B-93CD-8BFC36B76BDD}">
      <dsp:nvSpPr>
        <dsp:cNvPr id="0" name=""/>
        <dsp:cNvSpPr/>
      </dsp:nvSpPr>
      <dsp:spPr>
        <a:xfrm>
          <a:off x="0" y="2032639"/>
          <a:ext cx="8872538" cy="1474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</a:t>
          </a:r>
          <a:r>
            <a:rPr lang="en-US" sz="3600" b="1" i="0" kern="1200" dirty="0">
              <a:highlight>
                <a:srgbClr val="00008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rise of realism </a:t>
          </a:r>
          <a:r>
            <a:rPr lang="en-US" sz="3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 the 18th and 19th centuries shifted focus to </a:t>
          </a:r>
          <a:r>
            <a:rPr lang="en-US" sz="3600" b="1" i="0" kern="1200" dirty="0">
              <a:highlight>
                <a:srgbClr val="00008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natural dialogue</a:t>
          </a:r>
          <a:r>
            <a:rPr lang="en-US" sz="3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3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965" y="2104604"/>
        <a:ext cx="8728608" cy="1330270"/>
      </dsp:txXfrm>
    </dsp:sp>
    <dsp:sp modelId="{19EADB2B-E778-D74D-839E-5450C35DEC93}">
      <dsp:nvSpPr>
        <dsp:cNvPr id="0" name=""/>
        <dsp:cNvSpPr/>
      </dsp:nvSpPr>
      <dsp:spPr>
        <a:xfrm>
          <a:off x="0" y="3610519"/>
          <a:ext cx="8872538" cy="17793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Poetic drama was seen as outdated compared to </a:t>
          </a:r>
          <a:r>
            <a:rPr lang="en-US" sz="4000" b="1" i="0" kern="1200" dirty="0">
              <a:highlight>
                <a:srgbClr val="8000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modern prose </a:t>
          </a:r>
          <a:r>
            <a:rPr lang="en-US" sz="40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plays.</a:t>
          </a:r>
          <a:endParaRPr lang="en-US" sz="4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6863" y="3697382"/>
        <a:ext cx="8698812" cy="16056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58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101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332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74542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4086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31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215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2920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624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226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581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7223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914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373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961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600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610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0821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  <p:sldLayoutId id="2147483896" r:id="rId12"/>
    <p:sldLayoutId id="2147483897" r:id="rId13"/>
    <p:sldLayoutId id="2147483898" r:id="rId14"/>
    <p:sldLayoutId id="2147483899" r:id="rId15"/>
    <p:sldLayoutId id="2147483900" r:id="rId16"/>
    <p:sldLayoutId id="214748390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762067"/>
            <a:ext cx="9144313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65D720-D7F5-6E91-9FCC-131B05060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484" y="452718"/>
            <a:ext cx="7402116" cy="1400530"/>
          </a:xfrm>
        </p:spPr>
        <p:txBody>
          <a:bodyPr anchor="ctr">
            <a:normAutofit/>
          </a:bodyPr>
          <a:lstStyle/>
          <a:p>
            <a:pPr algn="ctr"/>
            <a:r>
              <a:rPr lang="en-IN" sz="54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Poetic Drama</a:t>
            </a:r>
            <a:endParaRPr lang="en-US" sz="54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32CC6-50C6-4EBA-463F-E342FAE2C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484" y="2763520"/>
            <a:ext cx="7845029" cy="348487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N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Overview of Its Evolution and Significance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3613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762067"/>
            <a:ext cx="9144313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484" y="452718"/>
            <a:ext cx="7273529" cy="1400530"/>
          </a:xfrm>
        </p:spPr>
        <p:txBody>
          <a:bodyPr anchor="ctr">
            <a:normAutofit/>
          </a:bodyPr>
          <a:lstStyle/>
          <a:p>
            <a:pPr algn="ctr"/>
            <a:r>
              <a:rPr lang="en-IN" sz="44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Poetic Drama?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6" y="2452350"/>
            <a:ext cx="8801100" cy="4148476"/>
          </a:xfrm>
        </p:spPr>
        <p:txBody>
          <a:bodyPr>
            <a:normAutofit/>
          </a:bodyPr>
          <a:lstStyle/>
          <a:p>
            <a:pPr algn="just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Poetic drama is a form of drama </a:t>
            </a:r>
            <a:r>
              <a:rPr lang="en-IN" sz="44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written in verse</a:t>
            </a: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combining the elements of </a:t>
            </a:r>
            <a:r>
              <a:rPr lang="en-IN" sz="44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poetry with theatrical performance</a:t>
            </a: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It emphasizes rhythm, imagery, and elevated language to </a:t>
            </a:r>
            <a:r>
              <a:rPr lang="en-IN" sz="4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enhance</a:t>
            </a: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dramatic expression.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762067"/>
            <a:ext cx="9144313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484" y="452718"/>
            <a:ext cx="7515225" cy="1400530"/>
          </a:xfrm>
        </p:spPr>
        <p:txBody>
          <a:bodyPr anchor="ctr">
            <a:normAutofit/>
          </a:bodyPr>
          <a:lstStyle/>
          <a:p>
            <a:pPr algn="ctr"/>
            <a:r>
              <a:rPr lang="en-IN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Origins of Poetic Drama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025" y="2452349"/>
            <a:ext cx="8701087" cy="4134189"/>
          </a:xfrm>
        </p:spPr>
        <p:txBody>
          <a:bodyPr>
            <a:normAutofit lnSpcReduction="10000"/>
          </a:bodyPr>
          <a:lstStyle/>
          <a:p>
            <a:pPr algn="just"/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Found in ancient </a:t>
            </a:r>
            <a:r>
              <a:rPr lang="en-IN" sz="36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Greek tragedies</a:t>
            </a:r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en-IN" sz="3600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Aeschylus</a:t>
            </a:r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N" sz="3600" b="1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Sophocles</a:t>
            </a:r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IN" sz="3600" b="1" dirty="0">
                <a:solidFill>
                  <a:schemeClr val="bg1"/>
                </a:solidFill>
                <a:highlight>
                  <a:srgbClr val="80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Euripides</a:t>
            </a:r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Flourished in medieval </a:t>
            </a:r>
            <a:r>
              <a:rPr lang="en-IN" sz="3600" b="1" dirty="0">
                <a:solidFill>
                  <a:schemeClr val="bg1"/>
                </a:solidFill>
                <a:highlight>
                  <a:srgbClr val="00008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miracle</a:t>
            </a:r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IN" sz="3600" b="1" dirty="0">
                <a:solidFill>
                  <a:schemeClr val="bg1"/>
                </a:solidFill>
                <a:highlight>
                  <a:srgbClr val="00008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morality</a:t>
            </a:r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plays.</a:t>
            </a:r>
          </a:p>
          <a:p>
            <a:pPr algn="just"/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Gained prominence in the </a:t>
            </a:r>
            <a:r>
              <a:rPr lang="en-IN" sz="3600" b="1" dirty="0">
                <a:solidFill>
                  <a:schemeClr val="bg1"/>
                </a:solidFill>
                <a:highlight>
                  <a:srgbClr val="00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Renaissance</a:t>
            </a:r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especially with </a:t>
            </a:r>
            <a:r>
              <a:rPr lang="en-IN" sz="36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Shakespeare and Marlowe.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762067"/>
            <a:ext cx="9144313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484" y="452718"/>
            <a:ext cx="7787879" cy="1400530"/>
          </a:xfrm>
        </p:spPr>
        <p:txBody>
          <a:bodyPr anchor="ctr">
            <a:normAutofit/>
          </a:bodyPr>
          <a:lstStyle/>
          <a:p>
            <a:pPr algn="ctr"/>
            <a:r>
              <a:rPr lang="en-IN" sz="39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Poetic Drama in the Elizabethan &amp; Jacobean Era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175" y="2305967"/>
            <a:ext cx="8715375" cy="4280572"/>
          </a:xfrm>
        </p:spPr>
        <p:txBody>
          <a:bodyPr>
            <a:normAutofit fontScale="92500" lnSpcReduction="10000"/>
          </a:bodyPr>
          <a:lstStyle/>
          <a:p>
            <a:r>
              <a:rPr lang="en-IN" sz="3600" b="1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William Shakespeare</a:t>
            </a: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Used iambic pentameter to create dramatic intensity (</a:t>
            </a:r>
            <a:r>
              <a:rPr lang="en-IN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Hamlet, Macbeth</a:t>
            </a: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en-I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3600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Christopher Marlowe</a:t>
            </a: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Blank verse masterpieces (</a:t>
            </a:r>
            <a:r>
              <a:rPr lang="en-IN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Doctor Faustus, Tamburlaine</a:t>
            </a: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en-I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36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Ben Jonson and John Webster</a:t>
            </a: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Experimented with verse drama in tragedies and comedies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710" y="274638"/>
            <a:ext cx="8202090" cy="739775"/>
          </a:xfrm>
        </p:spPr>
        <p:txBody>
          <a:bodyPr/>
          <a:lstStyle/>
          <a:p>
            <a:pPr algn="ctr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Decline of Poetic Drama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0E15C9F1-0DE8-4562-9E1F-E39FA566E5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4007327"/>
              </p:ext>
            </p:extLst>
          </p:nvPr>
        </p:nvGraphicFramePr>
        <p:xfrm>
          <a:off x="142875" y="1014413"/>
          <a:ext cx="8872538" cy="55689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762067"/>
            <a:ext cx="9144313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484" y="200025"/>
            <a:ext cx="7845029" cy="1420333"/>
          </a:xfrm>
        </p:spPr>
        <p:txBody>
          <a:bodyPr anchor="ctr">
            <a:normAutofit/>
          </a:bodyPr>
          <a:lstStyle/>
          <a:p>
            <a:pPr algn="ctr"/>
            <a:r>
              <a:rPr lang="en-IN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20th Century Revival of Poetic Drama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" y="2403206"/>
            <a:ext cx="8715375" cy="4254770"/>
          </a:xfrm>
        </p:spPr>
        <p:txBody>
          <a:bodyPr>
            <a:normAutofit lnSpcReduction="10000"/>
          </a:bodyPr>
          <a:lstStyle/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T.S. Eliot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major proponent with plays like </a:t>
            </a:r>
            <a:r>
              <a:rPr lang="en-IN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Murder in </a:t>
            </a:r>
            <a:r>
              <a:rPr lang="en-IN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the Cathedral 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IN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Cocktail Party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Christopher Fry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N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Lady’s Not for Burning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—blended verse with modern themes.</a:t>
            </a:r>
          </a:p>
          <a:p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W.H. Auden &amp; Stephen Spender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Contributed to poetic drama with experimental works.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762067"/>
            <a:ext cx="9144313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484" y="135650"/>
            <a:ext cx="7816454" cy="1143000"/>
          </a:xfrm>
        </p:spPr>
        <p:txBody>
          <a:bodyPr anchor="ctr">
            <a:normAutofit/>
          </a:bodyPr>
          <a:lstStyle/>
          <a:p>
            <a:pPr algn="ctr"/>
            <a:r>
              <a:rPr lang="en-IN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Features of Poetic Drama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2467742"/>
            <a:ext cx="8801099" cy="4104508"/>
          </a:xfrm>
        </p:spPr>
        <p:txBody>
          <a:bodyPr>
            <a:normAutofit/>
          </a:bodyPr>
          <a:lstStyle/>
          <a:p>
            <a:pPr algn="just"/>
            <a:r>
              <a:rPr lang="en-IN" sz="2800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Use of Verse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Often written in blank verse or rhymed poetry.</a:t>
            </a:r>
          </a:p>
          <a:p>
            <a:pPr algn="just"/>
            <a:r>
              <a:rPr lang="en-IN" sz="28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Symbolism and Imagery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Rich in metaphorical language.</a:t>
            </a:r>
          </a:p>
          <a:p>
            <a:pPr algn="just"/>
            <a:r>
              <a:rPr lang="en-IN" sz="2800" b="1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Elevated Language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Dialogue has a rhythmic and musical quality.</a:t>
            </a:r>
          </a:p>
          <a:p>
            <a:pPr algn="just"/>
            <a:r>
              <a:rPr lang="en-IN" sz="2800" b="1" dirty="0">
                <a:solidFill>
                  <a:schemeClr val="bg1"/>
                </a:solidFill>
                <a:highlight>
                  <a:srgbClr val="00008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Dramatic Intensity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Emphasizes emotions and philosophical depth.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762067"/>
            <a:ext cx="9144313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484" y="142875"/>
            <a:ext cx="7845029" cy="1710373"/>
          </a:xfrm>
        </p:spPr>
        <p:txBody>
          <a:bodyPr anchor="ctr">
            <a:normAutofit/>
          </a:bodyPr>
          <a:lstStyle/>
          <a:p>
            <a:pPr algn="ctr"/>
            <a:r>
              <a:rPr lang="en-IN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Relevance of Poetic Drama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88" y="2286162"/>
            <a:ext cx="8858250" cy="4428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IN" sz="40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Continues to influence contemporary theatre.</a:t>
            </a:r>
          </a:p>
          <a:p>
            <a:pPr algn="just"/>
            <a:endParaRPr lang="en-IN" sz="4000" b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sz="4000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Found in modern poetic adaptations and experimental plays</a:t>
            </a:r>
            <a:r>
              <a:rPr lang="en-I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I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sz="4000" b="1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Used in musical theatre and spoken-word performances.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762067"/>
            <a:ext cx="9144313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484" y="171449"/>
            <a:ext cx="7759304" cy="1590617"/>
          </a:xfrm>
        </p:spPr>
        <p:txBody>
          <a:bodyPr anchor="ctr">
            <a:normAutofit/>
          </a:bodyPr>
          <a:lstStyle/>
          <a:p>
            <a:pPr algn="ctr"/>
            <a:r>
              <a:rPr lang="en-IN" sz="44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" y="2457612"/>
            <a:ext cx="8801100" cy="408606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Poetic drama remains a </a:t>
            </a:r>
            <a:r>
              <a:rPr lang="en-IN" sz="36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significant literary and theatrical form</a:t>
            </a:r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While its </a:t>
            </a:r>
            <a:r>
              <a:rPr lang="en-IN" sz="3600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popularity has fluctuated</a:t>
            </a:r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continues to inspire playwrights who seek </a:t>
            </a:r>
            <a:r>
              <a:rPr lang="en-IN" sz="3600" b="1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to merge poetry with dramatic storytelling.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99</TotalTime>
  <Words>342</Words>
  <Application>Microsoft Macintosh PowerPoint</Application>
  <PresentationFormat>On-screen Show (4:3)</PresentationFormat>
  <Paragraphs>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Century Gothic</vt:lpstr>
      <vt:lpstr>Times New Roman</vt:lpstr>
      <vt:lpstr>Wingdings 3</vt:lpstr>
      <vt:lpstr>Ion</vt:lpstr>
      <vt:lpstr>Poetic Drama</vt:lpstr>
      <vt:lpstr>What is Poetic Drama?</vt:lpstr>
      <vt:lpstr>Origins of Poetic Drama</vt:lpstr>
      <vt:lpstr>Poetic Drama in the Elizabethan &amp; Jacobean Era</vt:lpstr>
      <vt:lpstr>Decline of Poetic Drama</vt:lpstr>
      <vt:lpstr>20th Century Revival of Poetic Drama</vt:lpstr>
      <vt:lpstr>Features of Poetic Drama</vt:lpstr>
      <vt:lpstr>Relevance of Poetic Drama Today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Poetic Drama</dc:title>
  <dc:subject/>
  <dc:creator/>
  <cp:keywords/>
  <dc:description>generated using python-pptx</dc:description>
  <cp:lastModifiedBy>Sanchay Tiwari</cp:lastModifiedBy>
  <cp:revision>3</cp:revision>
  <dcterms:created xsi:type="dcterms:W3CDTF">2013-01-27T09:14:16Z</dcterms:created>
  <dcterms:modified xsi:type="dcterms:W3CDTF">2025-04-04T06:18:50Z</dcterms:modified>
  <cp:category/>
</cp:coreProperties>
</file>